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61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4650" b="0" i="0">
                <a:solidFill>
                  <a:srgbClr val="FF89AE"/>
                </a:solidFill>
                <a:latin typeface="Malgun Gothic Semilight"/>
                <a:cs typeface="Malgun Gothic Semilight"/>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sz="1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0" i="0">
                <a:solidFill>
                  <a:srgbClr val="FF89AE"/>
                </a:solidFill>
                <a:latin typeface="Malgun Gothic Semilight"/>
                <a:cs typeface="Malgun Gothic Semilight"/>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630400" cy="8229600"/>
          </a:xfrm>
          <a:custGeom>
            <a:avLst/>
            <a:gdLst/>
            <a:ahLst/>
            <a:cxnLst/>
            <a:rect l="l" t="t" r="r" b="b"/>
            <a:pathLst>
              <a:path w="14630400" h="8229600">
                <a:moveTo>
                  <a:pt x="14630400" y="0"/>
                </a:moveTo>
                <a:lnTo>
                  <a:pt x="0" y="0"/>
                </a:lnTo>
                <a:lnTo>
                  <a:pt x="0" y="8229600"/>
                </a:lnTo>
                <a:lnTo>
                  <a:pt x="14630400" y="8229600"/>
                </a:lnTo>
                <a:lnTo>
                  <a:pt x="14630400" y="0"/>
                </a:lnTo>
                <a:close/>
              </a:path>
            </a:pathLst>
          </a:custGeom>
          <a:solidFill>
            <a:srgbClr val="0C0423">
              <a:alpha val="94900"/>
            </a:srgbClr>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2839700" y="7749538"/>
            <a:ext cx="1722119" cy="411480"/>
          </a:xfrm>
          <a:prstGeom prst="rect">
            <a:avLst/>
          </a:prstGeom>
        </p:spPr>
      </p:pic>
      <p:pic>
        <p:nvPicPr>
          <p:cNvPr id="18" name="bg object 18"/>
          <p:cNvPicPr/>
          <p:nvPr/>
        </p:nvPicPr>
        <p:blipFill>
          <a:blip r:embed="rId3" cstate="print"/>
          <a:stretch>
            <a:fillRect/>
          </a:stretch>
        </p:blipFill>
        <p:spPr>
          <a:xfrm>
            <a:off x="9144000" y="0"/>
            <a:ext cx="5486400" cy="8229599"/>
          </a:xfrm>
          <a:prstGeom prst="rect">
            <a:avLst/>
          </a:prstGeom>
        </p:spPr>
      </p:pic>
      <p:sp>
        <p:nvSpPr>
          <p:cNvPr id="2" name="Holder 2"/>
          <p:cNvSpPr>
            <a:spLocks noGrp="1"/>
          </p:cNvSpPr>
          <p:nvPr>
            <p:ph type="title"/>
          </p:nvPr>
        </p:nvSpPr>
        <p:spPr/>
        <p:txBody>
          <a:bodyPr lIns="0" tIns="0" rIns="0" bIns="0"/>
          <a:lstStyle>
            <a:lvl1pPr>
              <a:defRPr sz="4650" b="0" i="0">
                <a:solidFill>
                  <a:srgbClr val="FF89AE"/>
                </a:solidFill>
                <a:latin typeface="Malgun Gothic Semilight"/>
                <a:cs typeface="Malgun Gothic Semilight"/>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0" i="0">
                <a:solidFill>
                  <a:srgbClr val="FF89AE"/>
                </a:solidFill>
                <a:latin typeface="Malgun Gothic Semilight"/>
                <a:cs typeface="Malgun Gothic Sem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630400" cy="8229600"/>
          </a:xfrm>
          <a:custGeom>
            <a:avLst/>
            <a:gdLst/>
            <a:ahLst/>
            <a:cxnLst/>
            <a:rect l="l" t="t" r="r" b="b"/>
            <a:pathLst>
              <a:path w="14630400" h="8229600">
                <a:moveTo>
                  <a:pt x="14630400" y="0"/>
                </a:moveTo>
                <a:lnTo>
                  <a:pt x="0" y="0"/>
                </a:lnTo>
                <a:lnTo>
                  <a:pt x="0" y="8229600"/>
                </a:lnTo>
                <a:lnTo>
                  <a:pt x="14630400" y="8229600"/>
                </a:lnTo>
                <a:lnTo>
                  <a:pt x="14630400" y="0"/>
                </a:lnTo>
                <a:close/>
              </a:path>
            </a:pathLst>
          </a:custGeom>
          <a:solidFill>
            <a:srgbClr val="0C0423">
              <a:alpha val="94900"/>
            </a:srgbClr>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2839700" y="7749538"/>
            <a:ext cx="1722119" cy="411480"/>
          </a:xfrm>
          <a:prstGeom prst="rect">
            <a:avLst/>
          </a:prstGeom>
        </p:spPr>
      </p:pic>
      <p:sp>
        <p:nvSpPr>
          <p:cNvPr id="2" name="Holder 2"/>
          <p:cNvSpPr>
            <a:spLocks noGrp="1"/>
          </p:cNvSpPr>
          <p:nvPr>
            <p:ph type="title"/>
          </p:nvPr>
        </p:nvSpPr>
        <p:spPr>
          <a:xfrm>
            <a:off x="781304" y="477773"/>
            <a:ext cx="13067791" cy="2820035"/>
          </a:xfrm>
          <a:prstGeom prst="rect">
            <a:avLst/>
          </a:prstGeom>
        </p:spPr>
        <p:txBody>
          <a:bodyPr wrap="square" lIns="0" tIns="0" rIns="0" bIns="0">
            <a:spAutoFit/>
          </a:bodyPr>
          <a:lstStyle>
            <a:lvl1pPr>
              <a:defRPr sz="4650" b="0" i="0">
                <a:solidFill>
                  <a:srgbClr val="FF89AE"/>
                </a:solidFill>
                <a:latin typeface="Malgun Gothic Semilight"/>
                <a:cs typeface="Malgun Gothic Semilight"/>
              </a:defRPr>
            </a:lvl1pPr>
          </a:lstStyle>
          <a:p>
            <a:endParaRPr/>
          </a:p>
        </p:txBody>
      </p:sp>
      <p:sp>
        <p:nvSpPr>
          <p:cNvPr id="3" name="Holder 3"/>
          <p:cNvSpPr>
            <a:spLocks noGrp="1"/>
          </p:cNvSpPr>
          <p:nvPr>
            <p:ph type="body" idx="1"/>
          </p:nvPr>
        </p:nvSpPr>
        <p:spPr>
          <a:xfrm>
            <a:off x="6480175" y="1306448"/>
            <a:ext cx="7045959" cy="5238750"/>
          </a:xfrm>
          <a:prstGeom prst="rect">
            <a:avLst/>
          </a:prstGeom>
        </p:spPr>
        <p:txBody>
          <a:bodyPr wrap="square" lIns="0" tIns="0" rIns="0" bIns="0">
            <a:spAutoFit/>
          </a:bodyPr>
          <a:lstStyle>
            <a:lvl1pPr>
              <a:defRPr sz="1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4/2/2026</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5486400" cy="8229599"/>
          </a:xfrm>
          <a:prstGeom prst="rect">
            <a:avLst/>
          </a:prstGeom>
        </p:spPr>
      </p:pic>
      <p:sp>
        <p:nvSpPr>
          <p:cNvPr id="3" name="object 3"/>
          <p:cNvSpPr txBox="1">
            <a:spLocks noGrp="1"/>
          </p:cNvSpPr>
          <p:nvPr>
            <p:ph type="title"/>
          </p:nvPr>
        </p:nvSpPr>
        <p:spPr>
          <a:xfrm>
            <a:off x="1114145" y="834009"/>
            <a:ext cx="6912609" cy="2463800"/>
          </a:xfrm>
          <a:prstGeom prst="rect">
            <a:avLst/>
          </a:prstGeom>
        </p:spPr>
        <p:txBody>
          <a:bodyPr vert="horz" wrap="square" lIns="0" tIns="12065" rIns="0" bIns="0" rtlCol="0">
            <a:spAutoFit/>
          </a:bodyPr>
          <a:lstStyle/>
          <a:p>
            <a:pPr marL="504825" marR="495300" indent="1905" algn="ctr">
              <a:lnSpc>
                <a:spcPct val="100000"/>
              </a:lnSpc>
              <a:spcBef>
                <a:spcPts val="95"/>
              </a:spcBef>
            </a:pPr>
            <a:r>
              <a:rPr sz="4000" b="1" dirty="0">
                <a:solidFill>
                  <a:srgbClr val="FFFFFF"/>
                </a:solidFill>
                <a:latin typeface="Times New Roman"/>
                <a:cs typeface="Times New Roman"/>
              </a:rPr>
              <a:t>Анализ</a:t>
            </a:r>
            <a:r>
              <a:rPr sz="4000" b="1" spc="-90" dirty="0">
                <a:solidFill>
                  <a:srgbClr val="FFFFFF"/>
                </a:solidFill>
                <a:latin typeface="Times New Roman"/>
                <a:cs typeface="Times New Roman"/>
              </a:rPr>
              <a:t> </a:t>
            </a:r>
            <a:r>
              <a:rPr sz="4000" b="1" spc="-10" dirty="0">
                <a:solidFill>
                  <a:srgbClr val="FFFFFF"/>
                </a:solidFill>
                <a:latin typeface="Times New Roman"/>
                <a:cs typeface="Times New Roman"/>
              </a:rPr>
              <a:t>эффективности воспитательной</a:t>
            </a:r>
            <a:r>
              <a:rPr sz="4000" b="1" spc="-180" dirty="0">
                <a:solidFill>
                  <a:srgbClr val="FFFFFF"/>
                </a:solidFill>
                <a:latin typeface="Times New Roman"/>
                <a:cs typeface="Times New Roman"/>
              </a:rPr>
              <a:t> </a:t>
            </a:r>
            <a:r>
              <a:rPr sz="4000" b="1" dirty="0">
                <a:solidFill>
                  <a:srgbClr val="FFFFFF"/>
                </a:solidFill>
                <a:latin typeface="Times New Roman"/>
                <a:cs typeface="Times New Roman"/>
              </a:rPr>
              <a:t>работы</a:t>
            </a:r>
            <a:r>
              <a:rPr sz="4000" b="1" spc="-155" dirty="0">
                <a:solidFill>
                  <a:srgbClr val="FFFFFF"/>
                </a:solidFill>
                <a:latin typeface="Times New Roman"/>
                <a:cs typeface="Times New Roman"/>
              </a:rPr>
              <a:t> </a:t>
            </a:r>
            <a:r>
              <a:rPr sz="4000" b="1" spc="-50" dirty="0">
                <a:solidFill>
                  <a:srgbClr val="FFFFFF"/>
                </a:solidFill>
                <a:latin typeface="Times New Roman"/>
                <a:cs typeface="Times New Roman"/>
              </a:rPr>
              <a:t>в</a:t>
            </a:r>
            <a:endParaRPr sz="4000">
              <a:latin typeface="Times New Roman"/>
              <a:cs typeface="Times New Roman"/>
            </a:endParaRPr>
          </a:p>
          <a:p>
            <a:pPr marL="12065" marR="5080" algn="ctr">
              <a:lnSpc>
                <a:spcPct val="100000"/>
              </a:lnSpc>
            </a:pPr>
            <a:r>
              <a:rPr sz="4000" b="1" dirty="0">
                <a:solidFill>
                  <a:srgbClr val="FFFFFF"/>
                </a:solidFill>
                <a:latin typeface="Times New Roman"/>
                <a:cs typeface="Times New Roman"/>
              </a:rPr>
              <a:t>университете</a:t>
            </a:r>
            <a:r>
              <a:rPr sz="4000" b="1" spc="-55" dirty="0">
                <a:solidFill>
                  <a:srgbClr val="FFFFFF"/>
                </a:solidFill>
                <a:latin typeface="Times New Roman"/>
                <a:cs typeface="Times New Roman"/>
              </a:rPr>
              <a:t> </a:t>
            </a:r>
            <a:r>
              <a:rPr sz="4000" b="1" dirty="0">
                <a:solidFill>
                  <a:srgbClr val="FFFFFF"/>
                </a:solidFill>
                <a:latin typeface="Times New Roman"/>
                <a:cs typeface="Times New Roman"/>
              </a:rPr>
              <a:t>(по</a:t>
            </a:r>
            <a:r>
              <a:rPr sz="4000" b="1" spc="-15" dirty="0">
                <a:solidFill>
                  <a:srgbClr val="FFFFFF"/>
                </a:solidFill>
                <a:latin typeface="Times New Roman"/>
                <a:cs typeface="Times New Roman"/>
              </a:rPr>
              <a:t> </a:t>
            </a:r>
            <a:r>
              <a:rPr sz="4000" b="1" spc="-35" dirty="0">
                <a:solidFill>
                  <a:srgbClr val="FFFFFF"/>
                </a:solidFill>
                <a:latin typeface="Times New Roman"/>
                <a:cs typeface="Times New Roman"/>
              </a:rPr>
              <a:t>результатам </a:t>
            </a:r>
            <a:r>
              <a:rPr sz="4000" b="1" spc="-10" dirty="0">
                <a:solidFill>
                  <a:srgbClr val="FFFFFF"/>
                </a:solidFill>
                <a:latin typeface="Times New Roman"/>
                <a:cs typeface="Times New Roman"/>
              </a:rPr>
              <a:t>социологического</a:t>
            </a:r>
            <a:endParaRPr sz="4000">
              <a:latin typeface="Times New Roman"/>
              <a:cs typeface="Times New Roman"/>
            </a:endParaRPr>
          </a:p>
        </p:txBody>
      </p:sp>
      <p:sp>
        <p:nvSpPr>
          <p:cNvPr id="4" name="object 4"/>
          <p:cNvSpPr txBox="1"/>
          <p:nvPr/>
        </p:nvSpPr>
        <p:spPr>
          <a:xfrm>
            <a:off x="2906648" y="3272790"/>
            <a:ext cx="3329304" cy="635000"/>
          </a:xfrm>
          <a:prstGeom prst="rect">
            <a:avLst/>
          </a:prstGeom>
        </p:spPr>
        <p:txBody>
          <a:bodyPr vert="horz" wrap="square" lIns="0" tIns="12065" rIns="0" bIns="0" rtlCol="0">
            <a:spAutoFit/>
          </a:bodyPr>
          <a:lstStyle/>
          <a:p>
            <a:pPr marL="12700">
              <a:lnSpc>
                <a:spcPct val="100000"/>
              </a:lnSpc>
              <a:spcBef>
                <a:spcPts val="95"/>
              </a:spcBef>
            </a:pPr>
            <a:r>
              <a:rPr sz="4000" b="1" spc="-10" dirty="0">
                <a:solidFill>
                  <a:srgbClr val="FFFFFF"/>
                </a:solidFill>
                <a:latin typeface="Times New Roman"/>
                <a:cs typeface="Times New Roman"/>
              </a:rPr>
              <a:t>исследования)</a:t>
            </a:r>
            <a:endParaRPr sz="4000">
              <a:latin typeface="Times New Roman"/>
              <a:cs typeface="Times New Roman"/>
            </a:endParaRPr>
          </a:p>
        </p:txBody>
      </p:sp>
      <p:sp>
        <p:nvSpPr>
          <p:cNvPr id="5" name="object 5"/>
          <p:cNvSpPr txBox="1"/>
          <p:nvPr/>
        </p:nvSpPr>
        <p:spPr>
          <a:xfrm>
            <a:off x="890422" y="5388102"/>
            <a:ext cx="7512050" cy="11156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Times New Roman"/>
                <a:cs typeface="Times New Roman"/>
              </a:rPr>
              <a:t>В</a:t>
            </a:r>
            <a:r>
              <a:rPr sz="2400" spc="-25" dirty="0">
                <a:solidFill>
                  <a:srgbClr val="FFFFFF"/>
                </a:solidFill>
                <a:latin typeface="Times New Roman"/>
                <a:cs typeface="Times New Roman"/>
              </a:rPr>
              <a:t> </a:t>
            </a:r>
            <a:r>
              <a:rPr sz="2400" dirty="0">
                <a:solidFill>
                  <a:srgbClr val="FFFFFF"/>
                </a:solidFill>
                <a:latin typeface="Times New Roman"/>
                <a:cs typeface="Times New Roman"/>
              </a:rPr>
              <a:t>период</a:t>
            </a:r>
            <a:r>
              <a:rPr sz="2400" spc="-10" dirty="0">
                <a:solidFill>
                  <a:srgbClr val="FFFFFF"/>
                </a:solidFill>
                <a:latin typeface="Times New Roman"/>
                <a:cs typeface="Times New Roman"/>
              </a:rPr>
              <a:t> </a:t>
            </a:r>
            <a:r>
              <a:rPr sz="2400" dirty="0">
                <a:solidFill>
                  <a:srgbClr val="FFFFFF"/>
                </a:solidFill>
                <a:latin typeface="Times New Roman"/>
                <a:cs typeface="Times New Roman"/>
              </a:rPr>
              <a:t>с</a:t>
            </a:r>
            <a:r>
              <a:rPr sz="2400" spc="-30" dirty="0">
                <a:solidFill>
                  <a:srgbClr val="FFFFFF"/>
                </a:solidFill>
                <a:latin typeface="Times New Roman"/>
                <a:cs typeface="Times New Roman"/>
              </a:rPr>
              <a:t> </a:t>
            </a:r>
            <a:r>
              <a:rPr sz="2400" dirty="0">
                <a:solidFill>
                  <a:srgbClr val="FFFFFF"/>
                </a:solidFill>
                <a:latin typeface="Times New Roman"/>
                <a:cs typeface="Times New Roman"/>
              </a:rPr>
              <a:t>10</a:t>
            </a:r>
            <a:r>
              <a:rPr sz="2400" spc="-25" dirty="0">
                <a:solidFill>
                  <a:srgbClr val="FFFFFF"/>
                </a:solidFill>
                <a:latin typeface="Times New Roman"/>
                <a:cs typeface="Times New Roman"/>
              </a:rPr>
              <a:t> </a:t>
            </a:r>
            <a:r>
              <a:rPr sz="2400" dirty="0">
                <a:solidFill>
                  <a:srgbClr val="FFFFFF"/>
                </a:solidFill>
                <a:latin typeface="Times New Roman"/>
                <a:cs typeface="Times New Roman"/>
              </a:rPr>
              <a:t>по</a:t>
            </a:r>
            <a:r>
              <a:rPr sz="2400" spc="-15" dirty="0">
                <a:solidFill>
                  <a:srgbClr val="FFFFFF"/>
                </a:solidFill>
                <a:latin typeface="Times New Roman"/>
                <a:cs typeface="Times New Roman"/>
              </a:rPr>
              <a:t> </a:t>
            </a:r>
            <a:r>
              <a:rPr sz="2400" dirty="0">
                <a:solidFill>
                  <a:srgbClr val="FFFFFF"/>
                </a:solidFill>
                <a:latin typeface="Times New Roman"/>
                <a:cs typeface="Times New Roman"/>
              </a:rPr>
              <a:t>18</a:t>
            </a:r>
            <a:r>
              <a:rPr sz="2400" spc="-20" dirty="0">
                <a:solidFill>
                  <a:srgbClr val="FFFFFF"/>
                </a:solidFill>
                <a:latin typeface="Times New Roman"/>
                <a:cs typeface="Times New Roman"/>
              </a:rPr>
              <a:t> </a:t>
            </a:r>
            <a:r>
              <a:rPr sz="2400" dirty="0">
                <a:solidFill>
                  <a:srgbClr val="FFFFFF"/>
                </a:solidFill>
                <a:latin typeface="Times New Roman"/>
                <a:cs typeface="Times New Roman"/>
              </a:rPr>
              <a:t>февраля</a:t>
            </a:r>
            <a:r>
              <a:rPr sz="2400" spc="-45" dirty="0">
                <a:solidFill>
                  <a:srgbClr val="FFFFFF"/>
                </a:solidFill>
                <a:latin typeface="Times New Roman"/>
                <a:cs typeface="Times New Roman"/>
              </a:rPr>
              <a:t> </a:t>
            </a:r>
            <a:r>
              <a:rPr sz="2400" dirty="0">
                <a:solidFill>
                  <a:srgbClr val="FFFFFF"/>
                </a:solidFill>
                <a:latin typeface="Times New Roman"/>
                <a:cs typeface="Times New Roman"/>
              </a:rPr>
              <a:t>2025</a:t>
            </a:r>
            <a:r>
              <a:rPr sz="2400" spc="-25" dirty="0">
                <a:solidFill>
                  <a:srgbClr val="FFFFFF"/>
                </a:solidFill>
                <a:latin typeface="Times New Roman"/>
                <a:cs typeface="Times New Roman"/>
              </a:rPr>
              <a:t> </a:t>
            </a:r>
            <a:r>
              <a:rPr sz="2400" dirty="0">
                <a:solidFill>
                  <a:srgbClr val="FFFFFF"/>
                </a:solidFill>
                <a:latin typeface="Times New Roman"/>
                <a:cs typeface="Times New Roman"/>
              </a:rPr>
              <a:t>в</a:t>
            </a:r>
            <a:r>
              <a:rPr sz="2400" spc="-20" dirty="0">
                <a:solidFill>
                  <a:srgbClr val="FFFFFF"/>
                </a:solidFill>
                <a:latin typeface="Times New Roman"/>
                <a:cs typeface="Times New Roman"/>
              </a:rPr>
              <a:t> </a:t>
            </a:r>
            <a:r>
              <a:rPr sz="2400" spc="-10" dirty="0">
                <a:solidFill>
                  <a:srgbClr val="FFFFFF"/>
                </a:solidFill>
                <a:latin typeface="Times New Roman"/>
                <a:cs typeface="Times New Roman"/>
              </a:rPr>
              <a:t>университете</a:t>
            </a:r>
            <a:endParaRPr sz="2400">
              <a:latin typeface="Times New Roman"/>
              <a:cs typeface="Times New Roman"/>
            </a:endParaRPr>
          </a:p>
          <a:p>
            <a:pPr marL="12700" marR="5080">
              <a:lnSpc>
                <a:spcPts val="2820"/>
              </a:lnSpc>
              <a:spcBef>
                <a:spcPts val="145"/>
              </a:spcBef>
            </a:pPr>
            <a:r>
              <a:rPr sz="2400" dirty="0">
                <a:solidFill>
                  <a:srgbClr val="FFFFFF"/>
                </a:solidFill>
                <a:latin typeface="Times New Roman"/>
                <a:cs typeface="Times New Roman"/>
              </a:rPr>
              <a:t>«Мирас»</a:t>
            </a:r>
            <a:r>
              <a:rPr sz="2400" spc="-80" dirty="0">
                <a:solidFill>
                  <a:srgbClr val="FFFFFF"/>
                </a:solidFill>
                <a:latin typeface="Times New Roman"/>
                <a:cs typeface="Times New Roman"/>
              </a:rPr>
              <a:t> </a:t>
            </a:r>
            <a:r>
              <a:rPr sz="2400" spc="-10" dirty="0">
                <a:solidFill>
                  <a:srgbClr val="FFFFFF"/>
                </a:solidFill>
                <a:latin typeface="Times New Roman"/>
                <a:cs typeface="Times New Roman"/>
              </a:rPr>
              <a:t>проводилось</a:t>
            </a:r>
            <a:r>
              <a:rPr sz="2400" spc="-60" dirty="0">
                <a:solidFill>
                  <a:srgbClr val="FFFFFF"/>
                </a:solidFill>
                <a:latin typeface="Times New Roman"/>
                <a:cs typeface="Times New Roman"/>
              </a:rPr>
              <a:t> </a:t>
            </a:r>
            <a:r>
              <a:rPr sz="2400" spc="-10" dirty="0">
                <a:solidFill>
                  <a:srgbClr val="FFFFFF"/>
                </a:solidFill>
                <a:latin typeface="Times New Roman"/>
                <a:cs typeface="Times New Roman"/>
              </a:rPr>
              <a:t>анкетирование.</a:t>
            </a:r>
            <a:r>
              <a:rPr sz="2400" spc="-70" dirty="0">
                <a:solidFill>
                  <a:srgbClr val="FFFFFF"/>
                </a:solidFill>
                <a:latin typeface="Times New Roman"/>
                <a:cs typeface="Times New Roman"/>
              </a:rPr>
              <a:t> </a:t>
            </a:r>
            <a:r>
              <a:rPr sz="2400" dirty="0">
                <a:solidFill>
                  <a:srgbClr val="FFFFFF"/>
                </a:solidFill>
                <a:latin typeface="Times New Roman"/>
                <a:cs typeface="Times New Roman"/>
              </a:rPr>
              <a:t>в</a:t>
            </a:r>
            <a:r>
              <a:rPr sz="2400" spc="-80" dirty="0">
                <a:solidFill>
                  <a:srgbClr val="FFFFFF"/>
                </a:solidFill>
                <a:latin typeface="Times New Roman"/>
                <a:cs typeface="Times New Roman"/>
              </a:rPr>
              <a:t> </a:t>
            </a:r>
            <a:r>
              <a:rPr sz="2400" spc="-25" dirty="0">
                <a:solidFill>
                  <a:srgbClr val="FFFFFF"/>
                </a:solidFill>
                <a:latin typeface="Times New Roman"/>
                <a:cs typeface="Times New Roman"/>
              </a:rPr>
              <a:t>котором</a:t>
            </a:r>
            <a:r>
              <a:rPr sz="2400" spc="-65" dirty="0">
                <a:solidFill>
                  <a:srgbClr val="FFFFFF"/>
                </a:solidFill>
                <a:latin typeface="Times New Roman"/>
                <a:cs typeface="Times New Roman"/>
              </a:rPr>
              <a:t> </a:t>
            </a:r>
            <a:r>
              <a:rPr sz="2400" spc="-10" dirty="0">
                <a:solidFill>
                  <a:srgbClr val="FFFFFF"/>
                </a:solidFill>
                <a:latin typeface="Times New Roman"/>
                <a:cs typeface="Times New Roman"/>
              </a:rPr>
              <a:t>приняли </a:t>
            </a:r>
            <a:r>
              <a:rPr sz="2400" dirty="0">
                <a:solidFill>
                  <a:srgbClr val="FFFFFF"/>
                </a:solidFill>
                <a:latin typeface="Times New Roman"/>
                <a:cs typeface="Times New Roman"/>
              </a:rPr>
              <a:t>участие</a:t>
            </a:r>
            <a:r>
              <a:rPr sz="2400" spc="-85" dirty="0">
                <a:solidFill>
                  <a:srgbClr val="FFFFFF"/>
                </a:solidFill>
                <a:latin typeface="Times New Roman"/>
                <a:cs typeface="Times New Roman"/>
              </a:rPr>
              <a:t> </a:t>
            </a:r>
            <a:r>
              <a:rPr sz="2400" spc="-20" dirty="0">
                <a:solidFill>
                  <a:srgbClr val="FFFFFF"/>
                </a:solidFill>
                <a:latin typeface="Times New Roman"/>
                <a:cs typeface="Times New Roman"/>
              </a:rPr>
              <a:t>студенты</a:t>
            </a:r>
            <a:r>
              <a:rPr sz="2400" spc="-50" dirty="0">
                <a:solidFill>
                  <a:srgbClr val="FFFFFF"/>
                </a:solidFill>
                <a:latin typeface="Times New Roman"/>
                <a:cs typeface="Times New Roman"/>
              </a:rPr>
              <a:t> </a:t>
            </a:r>
            <a:r>
              <a:rPr sz="2400" spc="-10" dirty="0">
                <a:solidFill>
                  <a:srgbClr val="FFFFFF"/>
                </a:solidFill>
                <a:latin typeface="Times New Roman"/>
                <a:cs typeface="Times New Roman"/>
              </a:rPr>
              <a:t>1-</a:t>
            </a:r>
            <a:r>
              <a:rPr sz="2400" dirty="0">
                <a:solidFill>
                  <a:srgbClr val="FFFFFF"/>
                </a:solidFill>
                <a:latin typeface="Times New Roman"/>
                <a:cs typeface="Times New Roman"/>
              </a:rPr>
              <a:t>4</a:t>
            </a:r>
            <a:r>
              <a:rPr sz="2400" spc="-45" dirty="0">
                <a:solidFill>
                  <a:srgbClr val="FFFFFF"/>
                </a:solidFill>
                <a:latin typeface="Times New Roman"/>
                <a:cs typeface="Times New Roman"/>
              </a:rPr>
              <a:t> </a:t>
            </a:r>
            <a:r>
              <a:rPr sz="2400" dirty="0">
                <a:solidFill>
                  <a:srgbClr val="FFFFFF"/>
                </a:solidFill>
                <a:latin typeface="Times New Roman"/>
                <a:cs typeface="Times New Roman"/>
              </a:rPr>
              <a:t>курсов</a:t>
            </a:r>
            <a:r>
              <a:rPr sz="2400" spc="-75" dirty="0">
                <a:solidFill>
                  <a:srgbClr val="FFFFFF"/>
                </a:solidFill>
                <a:latin typeface="Times New Roman"/>
                <a:cs typeface="Times New Roman"/>
              </a:rPr>
              <a:t> </a:t>
            </a:r>
            <a:r>
              <a:rPr sz="2400" dirty="0">
                <a:solidFill>
                  <a:srgbClr val="FFFFFF"/>
                </a:solidFill>
                <a:latin typeface="Times New Roman"/>
                <a:cs typeface="Times New Roman"/>
              </a:rPr>
              <a:t>в</a:t>
            </a:r>
            <a:r>
              <a:rPr sz="2400" spc="-45" dirty="0">
                <a:solidFill>
                  <a:srgbClr val="FFFFFF"/>
                </a:solidFill>
                <a:latin typeface="Times New Roman"/>
                <a:cs typeface="Times New Roman"/>
              </a:rPr>
              <a:t> </a:t>
            </a:r>
            <a:r>
              <a:rPr sz="2400" spc="-10" dirty="0">
                <a:solidFill>
                  <a:srgbClr val="FFFFFF"/>
                </a:solidFill>
                <a:latin typeface="Times New Roman"/>
                <a:cs typeface="Times New Roman"/>
              </a:rPr>
              <a:t>количестве</a:t>
            </a:r>
            <a:r>
              <a:rPr sz="2400" spc="-40" dirty="0">
                <a:solidFill>
                  <a:srgbClr val="FFFFFF"/>
                </a:solidFill>
                <a:latin typeface="Times New Roman"/>
                <a:cs typeface="Times New Roman"/>
              </a:rPr>
              <a:t> </a:t>
            </a:r>
            <a:r>
              <a:rPr sz="2400" spc="-10" dirty="0">
                <a:solidFill>
                  <a:srgbClr val="FFFFFF"/>
                </a:solidFill>
                <a:latin typeface="Times New Roman"/>
                <a:cs typeface="Times New Roman"/>
              </a:rPr>
              <a:t>3627</a:t>
            </a:r>
            <a:r>
              <a:rPr sz="2400" spc="-10" dirty="0">
                <a:solidFill>
                  <a:srgbClr val="FFFFFF"/>
                </a:solidFill>
                <a:latin typeface="Calibri"/>
                <a:cs typeface="Calibri"/>
              </a:rPr>
              <a:t>.</a:t>
            </a:r>
            <a:endParaRPr sz="2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14800" y="152400"/>
            <a:ext cx="7039609" cy="735330"/>
          </a:xfrm>
          <a:prstGeom prst="rect">
            <a:avLst/>
          </a:prstGeom>
        </p:spPr>
        <p:txBody>
          <a:bodyPr vert="horz" wrap="square" lIns="0" tIns="13335" rIns="0" bIns="0" rtlCol="0">
            <a:spAutoFit/>
          </a:bodyPr>
          <a:lstStyle/>
          <a:p>
            <a:pPr marL="12700">
              <a:lnSpc>
                <a:spcPct val="100000"/>
              </a:lnSpc>
              <a:spcBef>
                <a:spcPts val="105"/>
              </a:spcBef>
            </a:pPr>
            <a:r>
              <a:rPr b="1" dirty="0">
                <a:latin typeface="Arial"/>
                <a:cs typeface="Arial"/>
              </a:rPr>
              <a:t>Предложения</a:t>
            </a:r>
            <a:r>
              <a:rPr b="1" spc="-280" dirty="0">
                <a:latin typeface="Arial"/>
                <a:cs typeface="Arial"/>
              </a:rPr>
              <a:t> </a:t>
            </a:r>
            <a:r>
              <a:rPr b="1" spc="-150" dirty="0">
                <a:latin typeface="Arial"/>
                <a:cs typeface="Arial"/>
              </a:rPr>
              <a:t>студентов</a:t>
            </a:r>
          </a:p>
        </p:txBody>
      </p:sp>
      <p:graphicFrame>
        <p:nvGraphicFramePr>
          <p:cNvPr id="5" name="Таблица 4"/>
          <p:cNvGraphicFramePr>
            <a:graphicFrameLocks noGrp="1"/>
          </p:cNvGraphicFramePr>
          <p:nvPr>
            <p:extLst>
              <p:ext uri="{D42A27DB-BD31-4B8C-83A1-F6EECF244321}">
                <p14:modId xmlns:p14="http://schemas.microsoft.com/office/powerpoint/2010/main" val="2690581221"/>
              </p:ext>
            </p:extLst>
          </p:nvPr>
        </p:nvGraphicFramePr>
        <p:xfrm>
          <a:off x="304800" y="990600"/>
          <a:ext cx="14097001" cy="7084860"/>
        </p:xfrm>
        <a:graphic>
          <a:graphicData uri="http://schemas.openxmlformats.org/drawingml/2006/table">
            <a:tbl>
              <a:tblPr firstRow="1" firstCol="1" bandRow="1">
                <a:tableStyleId>{5C22544A-7EE6-4342-B048-85BDC9FD1C3A}</a:tableStyleId>
              </a:tblPr>
              <a:tblGrid>
                <a:gridCol w="873741">
                  <a:extLst>
                    <a:ext uri="{9D8B030D-6E8A-4147-A177-3AD203B41FA5}">
                      <a16:colId xmlns:a16="http://schemas.microsoft.com/office/drawing/2014/main" val="3329012053"/>
                    </a:ext>
                  </a:extLst>
                </a:gridCol>
                <a:gridCol w="2160672">
                  <a:extLst>
                    <a:ext uri="{9D8B030D-6E8A-4147-A177-3AD203B41FA5}">
                      <a16:colId xmlns:a16="http://schemas.microsoft.com/office/drawing/2014/main" val="1392643106"/>
                    </a:ext>
                  </a:extLst>
                </a:gridCol>
                <a:gridCol w="4284852">
                  <a:extLst>
                    <a:ext uri="{9D8B030D-6E8A-4147-A177-3AD203B41FA5}">
                      <a16:colId xmlns:a16="http://schemas.microsoft.com/office/drawing/2014/main" val="2241693120"/>
                    </a:ext>
                  </a:extLst>
                </a:gridCol>
                <a:gridCol w="6777736">
                  <a:extLst>
                    <a:ext uri="{9D8B030D-6E8A-4147-A177-3AD203B41FA5}">
                      <a16:colId xmlns:a16="http://schemas.microsoft.com/office/drawing/2014/main" val="971220004"/>
                    </a:ext>
                  </a:extLst>
                </a:gridCol>
              </a:tblGrid>
              <a:tr h="196783">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Специальность</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Ответы студентов</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Работа над ответами студентов</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extLst>
                  <a:ext uri="{0D108BD9-81ED-4DB2-BD59-A6C34878D82A}">
                    <a16:rowId xmlns:a16="http://schemas.microsoft.com/office/drawing/2014/main" val="1819524628"/>
                  </a:ext>
                </a:extLst>
              </a:tr>
              <a:tr h="1576912">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ПП-2411К-1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a:effectLst/>
                          <a:latin typeface="Times New Roman" panose="02020603050405020304" pitchFamily="18" charset="0"/>
                          <a:cs typeface="Times New Roman" panose="02020603050405020304" pitchFamily="18" charset="0"/>
                        </a:rPr>
                        <a:t>Жастар рухы ұйымына көңіл бөлу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dirty="0">
                          <a:effectLst/>
                          <a:latin typeface="Times New Roman" panose="02020603050405020304" pitchFamily="18" charset="0"/>
                          <a:cs typeface="Times New Roman" panose="02020603050405020304" pitchFamily="18" charset="0"/>
                        </a:rPr>
                        <a:t>Мирас университетінде Әбдірасылов Әселдің жетекшілігімен "Жастар Рухы" студенттік клубы жұмыс істейді. Студенттер клубқа 102-кабинетке хабарласу арқылы жазыла алады. Клуб университеттің студенттік және қоғамдық өміріне белсенді қатысады, тренингтер, кездесулер және түрлі іс-шаралар ұйымдастырады. Клубтың қызметі республикалық деңгейде де атап өтілді: белсенділер марапаттау рәсіміне қатысу үшін Астанаға сапарға қатысты (есеп университеттің ресми сайтында қолжетімді).</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kk-KZ" sz="1200" dirty="0">
                          <a:effectLst/>
                          <a:latin typeface="Times New Roman" panose="02020603050405020304" pitchFamily="18" charset="0"/>
                          <a:cs typeface="Times New Roman" panose="02020603050405020304" pitchFamily="18" charset="0"/>
                        </a:rPr>
                        <a:t>"Жастар Рухы" клубы туралы ақпарат университеттің Student Guide-де студенттік ұйымдарға арналған және оқу қызметінен тыс Бөлімде қамтылған.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extLst>
                  <a:ext uri="{0D108BD9-81ED-4DB2-BD59-A6C34878D82A}">
                    <a16:rowId xmlns:a16="http://schemas.microsoft.com/office/drawing/2014/main" val="3232182158"/>
                  </a:ext>
                </a:extLst>
              </a:tr>
              <a:tr h="1266621">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ЮР-2511К-5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a:effectLst/>
                          <a:latin typeface="Times New Roman" panose="02020603050405020304" pitchFamily="18" charset="0"/>
                          <a:cs typeface="Times New Roman" panose="02020603050405020304" pitchFamily="18" charset="0"/>
                        </a:rPr>
                        <a:t>Спортты кушейту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a:effectLst/>
                          <a:latin typeface="Times New Roman" panose="02020603050405020304" pitchFamily="18" charset="0"/>
                          <a:cs typeface="Times New Roman" panose="02020603050405020304" pitchFamily="18" charset="0"/>
                        </a:rPr>
                        <a:t>Студентпен әңгіме жүргізілді. Университеттің спорт секциялары (шахмат, фитнес, жеңіл атлетика, үстел теннисі, тоғызқұмалақ) туралы егжей-тегжейлі баяндалып, қалай жазылу және қатысу керектігі айтылды. Студент мамандықтар арасында спорттық жарыстарды жиі ұйымдастыруды ұсынады. Жыл сайын мамандықтар арасында спорттық жарыстар жоспарланады, хабарландыруларды ресми әлеуметтік желілер арқылы бақылауға болады. Университет желілері. Әңгіме барысында студент толық ақпарат алғанын атап өтті.</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extLst>
                  <a:ext uri="{0D108BD9-81ED-4DB2-BD59-A6C34878D82A}">
                    <a16:rowId xmlns:a16="http://schemas.microsoft.com/office/drawing/2014/main" val="3739726679"/>
                  </a:ext>
                </a:extLst>
              </a:tr>
              <a:tr h="1266621">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ИТ-2511К-3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a:effectLst/>
                          <a:latin typeface="Times New Roman" panose="02020603050405020304" pitchFamily="18" charset="0"/>
                          <a:cs typeface="Times New Roman" panose="02020603050405020304" pitchFamily="18" charset="0"/>
                        </a:rPr>
                        <a:t>Қысқаша ұсыныстар: Студенттерге арналған психологиялық және әлеуметтік қолдауды күшейту Тәрбие сағаттарын қызықты, тәжірибелік форматта өткізу Студенттік клубтар мен еріктілік жұмыстарын дамыту Университет пен студент арасындағы кері байланысты жақсарту Әлеуметтік жағдайы төмен студенттерге нақты қолдау көрсету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a:effectLst/>
                          <a:latin typeface="Times New Roman" panose="02020603050405020304" pitchFamily="18" charset="0"/>
                          <a:cs typeface="Times New Roman" panose="02020603050405020304" pitchFamily="18" charset="0"/>
                        </a:rPr>
                        <a:t>Студентпен әңгіме жүргізілді. Әңгіме барысында студентке университеттің ауд. 104 психологтың кабинеті жұмыс істейді, онда ол өз проблемаларын шеше алады. Сондай-ақ, әлеуметтік желілер арқылы жоспарланған тренингтер туралы ақпарат жарияланады.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extLst>
                  <a:ext uri="{0D108BD9-81ED-4DB2-BD59-A6C34878D82A}">
                    <a16:rowId xmlns:a16="http://schemas.microsoft.com/office/drawing/2014/main" val="2467091154"/>
                  </a:ext>
                </a:extLst>
              </a:tr>
              <a:tr h="2764394">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ЮР-2513К-1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nchor="b"/>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Расширение поддержки студенческих проектов, создание мини-грантов для инициатив, вовлечение студентов в организацию мероприятий повышает их ответственность и активность.</a:t>
                      </a:r>
                    </a:p>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tc>
                  <a:txBody>
                    <a:bodyPr/>
                    <a:lstStyle/>
                    <a:p>
                      <a:pPr algn="just">
                        <a:lnSpc>
                          <a:spcPct val="115000"/>
                        </a:lnSpc>
                        <a:spcAft>
                          <a:spcPts val="0"/>
                        </a:spcAft>
                      </a:pPr>
                      <a:r>
                        <a:rPr lang="kk-KZ" sz="1200" dirty="0">
                          <a:effectLst/>
                          <a:latin typeface="Times New Roman" panose="02020603050405020304" pitchFamily="18" charset="0"/>
                          <a:cs typeface="Times New Roman" panose="02020603050405020304" pitchFamily="18" charset="0"/>
                        </a:rPr>
                        <a:t>Была проведена беседа со студентом. Было отмечено, что по студенческим проектам можно консультироваться с кураторами, преподавателями по написанию научных статей, принимать участие в вузовских конкурсах стартап проектов и др.конкурсах иницируемых центрами поддежки молодежных проектов. Также была представлена информация об участии студентов в мероприятии, его организации. Студенту пояснили, что в целях развития познавательной активности обучающихся, социальной ответственности, а также мотивации к достижению высоких результатов в академической и научно-исследовательской деятельности в университете функционирует накопительно-призовая система поощрения студентов Star System. Программа предусматривает комплексную оценку достижений обучающихся по различным направлениям активности, награждается обучающийся по следующим номинациям: «Таланты и навыки», «Спорт и физическое развитие», «Национальное наследие», «Служение обществу», «Патриотический туризм», «Научная работа», «Учебная работа», «КДМ». После беседы студентка отметила, что всё стало понятно, и она довольна полученными разъяснениями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412" marR="19412" marT="0" marB="0"/>
                </a:tc>
                <a:extLst>
                  <a:ext uri="{0D108BD9-81ED-4DB2-BD59-A6C34878D82A}">
                    <a16:rowId xmlns:a16="http://schemas.microsoft.com/office/drawing/2014/main" val="180092382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66834337"/>
              </p:ext>
            </p:extLst>
          </p:nvPr>
        </p:nvGraphicFramePr>
        <p:xfrm>
          <a:off x="609599" y="761999"/>
          <a:ext cx="13639800" cy="6324602"/>
        </p:xfrm>
        <a:graphic>
          <a:graphicData uri="http://schemas.openxmlformats.org/drawingml/2006/table">
            <a:tbl>
              <a:tblPr firstRow="1" firstCol="1" bandRow="1">
                <a:tableStyleId>{5C22544A-7EE6-4342-B048-85BDC9FD1C3A}</a:tableStyleId>
              </a:tblPr>
              <a:tblGrid>
                <a:gridCol w="845030">
                  <a:extLst>
                    <a:ext uri="{9D8B030D-6E8A-4147-A177-3AD203B41FA5}">
                      <a16:colId xmlns:a16="http://schemas.microsoft.com/office/drawing/2014/main" val="3519905284"/>
                    </a:ext>
                  </a:extLst>
                </a:gridCol>
                <a:gridCol w="2090658">
                  <a:extLst>
                    <a:ext uri="{9D8B030D-6E8A-4147-A177-3AD203B41FA5}">
                      <a16:colId xmlns:a16="http://schemas.microsoft.com/office/drawing/2014/main" val="3860672591"/>
                    </a:ext>
                  </a:extLst>
                </a:gridCol>
                <a:gridCol w="4146002">
                  <a:extLst>
                    <a:ext uri="{9D8B030D-6E8A-4147-A177-3AD203B41FA5}">
                      <a16:colId xmlns:a16="http://schemas.microsoft.com/office/drawing/2014/main" val="3250945749"/>
                    </a:ext>
                  </a:extLst>
                </a:gridCol>
                <a:gridCol w="6558110">
                  <a:extLst>
                    <a:ext uri="{9D8B030D-6E8A-4147-A177-3AD203B41FA5}">
                      <a16:colId xmlns:a16="http://schemas.microsoft.com/office/drawing/2014/main" val="938502377"/>
                    </a:ext>
                  </a:extLst>
                </a:gridCol>
              </a:tblGrid>
              <a:tr h="1995904">
                <a:tc>
                  <a:txBody>
                    <a:bodyPr/>
                    <a:lstStyle/>
                    <a:p>
                      <a:pPr>
                        <a:lnSpc>
                          <a:spcPct val="115000"/>
                        </a:lnSpc>
                        <a:spcAft>
                          <a:spcPts val="0"/>
                        </a:spcAft>
                      </a:pPr>
                      <a:r>
                        <a:rPr lang="ru-RU" sz="12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tc>
                  <a:txBody>
                    <a:bodyPr/>
                    <a:lstStyle/>
                    <a:p>
                      <a:pPr algn="just">
                        <a:lnSpc>
                          <a:spcPct val="115000"/>
                        </a:lnSpc>
                        <a:spcAft>
                          <a:spcPts val="0"/>
                        </a:spcAft>
                      </a:pPr>
                      <a:r>
                        <a:rPr lang="ru-RU" sz="1200" dirty="0">
                          <a:effectLst/>
                        </a:rPr>
                        <a:t>ИН-2511Р-2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b"/>
                </a:tc>
                <a:tc>
                  <a:txBody>
                    <a:bodyPr/>
                    <a:lstStyle/>
                    <a:p>
                      <a:pPr algn="just">
                        <a:lnSpc>
                          <a:spcPct val="115000"/>
                        </a:lnSpc>
                        <a:spcAft>
                          <a:spcPts val="0"/>
                        </a:spcAft>
                      </a:pPr>
                      <a:r>
                        <a:rPr lang="ru-RU" sz="1200">
                          <a:effectLst/>
                        </a:rPr>
                        <a:t>Развивать волонтёрство и социальные проекты.</a:t>
                      </a:r>
                      <a:endParaRPr lang="ru-RU" sz="1100">
                        <a:effectLst/>
                      </a:endParaRPr>
                    </a:p>
                    <a:p>
                      <a:pPr algn="just">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b"/>
                </a:tc>
                <a:tc>
                  <a:txBody>
                    <a:bodyPr/>
                    <a:lstStyle/>
                    <a:p>
                      <a:pPr algn="just">
                        <a:lnSpc>
                          <a:spcPct val="115000"/>
                        </a:lnSpc>
                        <a:spcAft>
                          <a:spcPts val="0"/>
                        </a:spcAft>
                      </a:pPr>
                      <a:r>
                        <a:rPr lang="ru-RU" sz="1200">
                          <a:effectLst/>
                        </a:rPr>
                        <a:t>Проведена беседа со студенткой, она изъявила желание стать членом клуба «Добро Мирас». Для информирования обучающихся о предстоящих мероприятиях используются не только чаты кураторов, но и  соц.сети университета.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extLst>
                  <a:ext uri="{0D108BD9-81ED-4DB2-BD59-A6C34878D82A}">
                    <a16:rowId xmlns:a16="http://schemas.microsoft.com/office/drawing/2014/main" val="426866433"/>
                  </a:ext>
                </a:extLst>
              </a:tr>
              <a:tr h="2331834">
                <a:tc>
                  <a:txBody>
                    <a:bodyPr/>
                    <a:lstStyle/>
                    <a:p>
                      <a:pPr>
                        <a:lnSpc>
                          <a:spcPct val="115000"/>
                        </a:lnSpc>
                        <a:spcAft>
                          <a:spcPts val="0"/>
                        </a:spcAft>
                      </a:pPr>
                      <a:r>
                        <a:rPr lang="ru-RU" sz="1200">
                          <a:effectLst/>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tc>
                  <a:txBody>
                    <a:bodyPr/>
                    <a:lstStyle/>
                    <a:p>
                      <a:pPr algn="just">
                        <a:lnSpc>
                          <a:spcPct val="115000"/>
                        </a:lnSpc>
                        <a:spcAft>
                          <a:spcPts val="0"/>
                        </a:spcAft>
                      </a:pPr>
                      <a:r>
                        <a:rPr lang="ru-RU" sz="1200">
                          <a:effectLst/>
                        </a:rPr>
                        <a:t>ХБ-2512Р-1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b"/>
                </a:tc>
                <a:tc>
                  <a:txBody>
                    <a:bodyPr/>
                    <a:lstStyle/>
                    <a:p>
                      <a:pPr algn="just">
                        <a:lnSpc>
                          <a:spcPct val="115000"/>
                        </a:lnSpc>
                        <a:spcAft>
                          <a:spcPts val="0"/>
                        </a:spcAft>
                      </a:pPr>
                      <a:r>
                        <a:rPr lang="ru-RU" sz="1200">
                          <a:effectLst/>
                        </a:rPr>
                        <a:t>Я знаю как можно улучшить дисциплину определенной части студентов (не всех). Сделайте спортивный фитнес кружок где у участников будет доступ к спортзалу пока нет уроков.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tc>
                  <a:txBody>
                    <a:bodyPr/>
                    <a:lstStyle/>
                    <a:p>
                      <a:pPr algn="just">
                        <a:lnSpc>
                          <a:spcPct val="115000"/>
                        </a:lnSpc>
                        <a:spcAft>
                          <a:spcPts val="0"/>
                        </a:spcAft>
                      </a:pPr>
                      <a:r>
                        <a:rPr lang="ru-RU" sz="1200">
                          <a:effectLst/>
                        </a:rPr>
                        <a:t>Я знаю как можно улучшить дисциплину определенной части студентов (не всех). Сделайте спортивный фитнес кружок где у участников будет доступ к спортзалу пока нет уроков.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extLst>
                  <a:ext uri="{0D108BD9-81ED-4DB2-BD59-A6C34878D82A}">
                    <a16:rowId xmlns:a16="http://schemas.microsoft.com/office/drawing/2014/main" val="765094208"/>
                  </a:ext>
                </a:extLst>
              </a:tr>
              <a:tr h="1996864">
                <a:tc>
                  <a:txBody>
                    <a:bodyPr/>
                    <a:lstStyle/>
                    <a:p>
                      <a:pPr>
                        <a:lnSpc>
                          <a:spcPct val="115000"/>
                        </a:lnSpc>
                        <a:spcAft>
                          <a:spcPts val="0"/>
                        </a:spcAft>
                      </a:pPr>
                      <a:r>
                        <a:rPr lang="ru-RU" sz="1200">
                          <a:effectLst/>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tc>
                  <a:txBody>
                    <a:bodyPr/>
                    <a:lstStyle/>
                    <a:p>
                      <a:pPr algn="just">
                        <a:lnSpc>
                          <a:spcPct val="115000"/>
                        </a:lnSpc>
                        <a:spcAft>
                          <a:spcPts val="0"/>
                        </a:spcAft>
                      </a:pPr>
                      <a:r>
                        <a:rPr lang="ru-RU" sz="1200" dirty="0">
                          <a:effectLst/>
                        </a:rPr>
                        <a:t>ПМ-2511К-2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b"/>
                </a:tc>
                <a:tc>
                  <a:txBody>
                    <a:bodyPr/>
                    <a:lstStyle/>
                    <a:p>
                      <a:pPr algn="just">
                        <a:lnSpc>
                          <a:spcPct val="115000"/>
                        </a:lnSpc>
                        <a:spcAft>
                          <a:spcPts val="0"/>
                        </a:spcAft>
                      </a:pPr>
                      <a:r>
                        <a:rPr lang="ru-RU" sz="1200">
                          <a:effectLst/>
                        </a:rPr>
                        <a:t>В вузе часто проходят развлекательные мероприятия и танцы. Хотелось бы видеть больше мероприятий, направленных на личностное развитие.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tc>
                  <a:txBody>
                    <a:bodyPr/>
                    <a:lstStyle/>
                    <a:p>
                      <a:pPr algn="just">
                        <a:lnSpc>
                          <a:spcPct val="115000"/>
                        </a:lnSpc>
                        <a:spcAft>
                          <a:spcPts val="0"/>
                        </a:spcAft>
                      </a:pPr>
                      <a:r>
                        <a:rPr lang="ru-RU" sz="1200" dirty="0">
                          <a:effectLst/>
                        </a:rPr>
                        <a:t>Для студентов первого курса специальности ПП проводятся тренинги личностного развития старшекурсниками Объявления об участие в тренингах будут размещаться для желающих всех специальностей посредством соц. сетей.</a:t>
                      </a:r>
                      <a:endParaRPr lang="ru-RU" sz="1100" dirty="0">
                        <a:effectLst/>
                      </a:endParaRPr>
                    </a:p>
                    <a:p>
                      <a:pPr algn="just">
                        <a:lnSpc>
                          <a:spcPct val="115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tc>
                <a:extLst>
                  <a:ext uri="{0D108BD9-81ED-4DB2-BD59-A6C34878D82A}">
                    <a16:rowId xmlns:a16="http://schemas.microsoft.com/office/drawing/2014/main" val="42786967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486400" cy="8229599"/>
          </a:xfrm>
          <a:prstGeom prst="rect">
            <a:avLst/>
          </a:prstGeom>
        </p:spPr>
      </p:pic>
      <p:sp>
        <p:nvSpPr>
          <p:cNvPr id="3" name="object 3"/>
          <p:cNvSpPr txBox="1">
            <a:spLocks noGrp="1"/>
          </p:cNvSpPr>
          <p:nvPr>
            <p:ph type="title"/>
          </p:nvPr>
        </p:nvSpPr>
        <p:spPr>
          <a:xfrm>
            <a:off x="6530467" y="126618"/>
            <a:ext cx="6925309" cy="680720"/>
          </a:xfrm>
          <a:prstGeom prst="rect">
            <a:avLst/>
          </a:prstGeom>
        </p:spPr>
        <p:txBody>
          <a:bodyPr vert="horz" wrap="square" lIns="0" tIns="12065" rIns="0" bIns="0" rtlCol="0">
            <a:spAutoFit/>
          </a:bodyPr>
          <a:lstStyle/>
          <a:p>
            <a:pPr marL="12700">
              <a:lnSpc>
                <a:spcPct val="100000"/>
              </a:lnSpc>
              <a:spcBef>
                <a:spcPts val="95"/>
              </a:spcBef>
            </a:pPr>
            <a:r>
              <a:rPr sz="4300" spc="140" dirty="0"/>
              <a:t>Рекомендации</a:t>
            </a:r>
            <a:r>
              <a:rPr sz="4300" spc="145" dirty="0"/>
              <a:t> </a:t>
            </a:r>
            <a:r>
              <a:rPr sz="4300" dirty="0"/>
              <a:t>и</a:t>
            </a:r>
            <a:r>
              <a:rPr sz="4300" spc="140" dirty="0"/>
              <a:t> </a:t>
            </a:r>
            <a:r>
              <a:rPr sz="4300" spc="95" dirty="0"/>
              <a:t>решения</a:t>
            </a:r>
            <a:endParaRPr sz="4300"/>
          </a:p>
        </p:txBody>
      </p:sp>
      <p:sp>
        <p:nvSpPr>
          <p:cNvPr id="4" name="object 4"/>
          <p:cNvSpPr txBox="1">
            <a:spLocks noGrp="1"/>
          </p:cNvSpPr>
          <p:nvPr>
            <p:ph type="body" idx="1"/>
          </p:nvPr>
        </p:nvSpPr>
        <p:spPr>
          <a:xfrm>
            <a:off x="6480175" y="1306448"/>
            <a:ext cx="7045959" cy="5314275"/>
          </a:xfrm>
          <a:prstGeom prst="rect">
            <a:avLst/>
          </a:prstGeom>
        </p:spPr>
        <p:txBody>
          <a:bodyPr vert="horz" wrap="square" lIns="0" tIns="12700" rIns="0" bIns="0" rtlCol="0">
            <a:spAutoFit/>
          </a:bodyPr>
          <a:lstStyle/>
          <a:p>
            <a:pPr marL="12065" marR="527050">
              <a:lnSpc>
                <a:spcPct val="100000"/>
              </a:lnSpc>
              <a:spcBef>
                <a:spcPts val="100"/>
              </a:spcBef>
              <a:tabLst>
                <a:tab pos="355600" algn="l"/>
              </a:tabLst>
            </a:pPr>
            <a:r>
              <a:rPr lang="en-US" dirty="0" smtClean="0"/>
              <a:t>1</a:t>
            </a:r>
            <a:r>
              <a:rPr lang="ru-RU" dirty="0" smtClean="0"/>
              <a:t>. </a:t>
            </a:r>
            <a:r>
              <a:rPr dirty="0" err="1" smtClean="0"/>
              <a:t>На</a:t>
            </a:r>
            <a:r>
              <a:rPr spc="-65" dirty="0" smtClean="0"/>
              <a:t> </a:t>
            </a:r>
            <a:r>
              <a:rPr dirty="0"/>
              <a:t>официальных</a:t>
            </a:r>
            <a:r>
              <a:rPr spc="-30" dirty="0"/>
              <a:t> </a:t>
            </a:r>
            <a:r>
              <a:rPr spc="-10" dirty="0"/>
              <a:t>источниках</a:t>
            </a:r>
            <a:r>
              <a:rPr spc="-75" dirty="0"/>
              <a:t> </a:t>
            </a:r>
            <a:r>
              <a:rPr dirty="0"/>
              <a:t>университета</a:t>
            </a:r>
            <a:r>
              <a:rPr spc="-95" dirty="0"/>
              <a:t> </a:t>
            </a:r>
            <a:r>
              <a:rPr spc="-10" dirty="0"/>
              <a:t>продублировать </a:t>
            </a:r>
            <a:r>
              <a:rPr dirty="0"/>
              <a:t>информацию</a:t>
            </a:r>
            <a:r>
              <a:rPr spc="-55" dirty="0"/>
              <a:t> </a:t>
            </a:r>
            <a:r>
              <a:rPr dirty="0"/>
              <a:t>о</a:t>
            </a:r>
            <a:r>
              <a:rPr spc="-40" dirty="0"/>
              <a:t> </a:t>
            </a:r>
            <a:r>
              <a:rPr dirty="0"/>
              <a:t>клубах</a:t>
            </a:r>
            <a:r>
              <a:rPr spc="-60" dirty="0"/>
              <a:t> </a:t>
            </a:r>
            <a:r>
              <a:rPr dirty="0"/>
              <a:t>для</a:t>
            </a:r>
            <a:r>
              <a:rPr spc="-50" dirty="0"/>
              <a:t> </a:t>
            </a:r>
            <a:r>
              <a:rPr dirty="0"/>
              <a:t>возможности</a:t>
            </a:r>
            <a:r>
              <a:rPr spc="-65" dirty="0"/>
              <a:t> </a:t>
            </a:r>
            <a:r>
              <a:rPr dirty="0"/>
              <a:t>записаться</a:t>
            </a:r>
            <a:r>
              <a:rPr spc="-45" dirty="0"/>
              <a:t> </a:t>
            </a:r>
            <a:r>
              <a:rPr spc="-10" dirty="0"/>
              <a:t>желающим студентам.</a:t>
            </a:r>
          </a:p>
          <a:p>
            <a:pPr marL="12700">
              <a:lnSpc>
                <a:spcPct val="100000"/>
              </a:lnSpc>
            </a:pPr>
            <a:r>
              <a:rPr dirty="0"/>
              <a:t>Срок</a:t>
            </a:r>
            <a:r>
              <a:rPr spc="-35" dirty="0"/>
              <a:t> </a:t>
            </a:r>
            <a:r>
              <a:rPr dirty="0"/>
              <a:t>апрель</a:t>
            </a:r>
            <a:r>
              <a:rPr spc="409" dirty="0"/>
              <a:t> </a:t>
            </a:r>
            <a:r>
              <a:rPr dirty="0"/>
              <a:t>2025</a:t>
            </a:r>
            <a:r>
              <a:rPr spc="-35" dirty="0"/>
              <a:t> </a:t>
            </a:r>
            <a:r>
              <a:rPr spc="-50" dirty="0"/>
              <a:t>г</a:t>
            </a:r>
          </a:p>
          <a:p>
            <a:pPr marL="12700">
              <a:lnSpc>
                <a:spcPct val="100000"/>
              </a:lnSpc>
            </a:pPr>
            <a:r>
              <a:rPr spc="-10" dirty="0"/>
              <a:t>Ответственный</a:t>
            </a:r>
            <a:r>
              <a:rPr spc="-55" dirty="0"/>
              <a:t> </a:t>
            </a:r>
            <a:r>
              <a:rPr spc="-10" dirty="0"/>
              <a:t>председатель</a:t>
            </a:r>
            <a:r>
              <a:rPr spc="-40" dirty="0"/>
              <a:t> </a:t>
            </a:r>
            <a:r>
              <a:rPr dirty="0"/>
              <a:t>КДМ</a:t>
            </a:r>
            <a:r>
              <a:rPr spc="-30" dirty="0"/>
              <a:t> </a:t>
            </a:r>
            <a:r>
              <a:rPr dirty="0"/>
              <a:t>Балабиева</a:t>
            </a:r>
            <a:r>
              <a:rPr spc="-30" dirty="0"/>
              <a:t> </a:t>
            </a:r>
            <a:r>
              <a:rPr spc="-10" dirty="0"/>
              <a:t>Диана.</a:t>
            </a:r>
          </a:p>
          <a:p>
            <a:pPr>
              <a:lnSpc>
                <a:spcPct val="100000"/>
              </a:lnSpc>
              <a:spcBef>
                <a:spcPts val="90"/>
              </a:spcBef>
            </a:pPr>
            <a:endParaRPr spc="-10" dirty="0"/>
          </a:p>
          <a:p>
            <a:pPr marL="12700" marR="1072515" indent="227965">
              <a:lnSpc>
                <a:spcPct val="100000"/>
              </a:lnSpc>
              <a:buAutoNum type="arabicPeriod" startAt="2"/>
              <a:tabLst>
                <a:tab pos="240665" algn="l"/>
              </a:tabLst>
            </a:pPr>
            <a:r>
              <a:rPr spc="-35" dirty="0"/>
              <a:t>Усилить</a:t>
            </a:r>
            <a:r>
              <a:rPr spc="-50" dirty="0"/>
              <a:t> </a:t>
            </a:r>
            <a:r>
              <a:rPr dirty="0"/>
              <a:t>работу</a:t>
            </a:r>
            <a:r>
              <a:rPr spc="-55" dirty="0"/>
              <a:t> </a:t>
            </a:r>
            <a:r>
              <a:rPr spc="-10" dirty="0"/>
              <a:t>кураторам</a:t>
            </a:r>
            <a:r>
              <a:rPr spc="-80" dirty="0"/>
              <a:t> </a:t>
            </a:r>
            <a:r>
              <a:rPr dirty="0"/>
              <a:t>по</a:t>
            </a:r>
            <a:r>
              <a:rPr spc="-45" dirty="0"/>
              <a:t> </a:t>
            </a:r>
            <a:r>
              <a:rPr dirty="0"/>
              <a:t>информационной</a:t>
            </a:r>
            <a:r>
              <a:rPr spc="-50" dirty="0"/>
              <a:t> </a:t>
            </a:r>
            <a:r>
              <a:rPr spc="-10" dirty="0"/>
              <a:t>поддержке обучающихся</a:t>
            </a:r>
            <a:r>
              <a:rPr spc="-70" dirty="0"/>
              <a:t> </a:t>
            </a:r>
            <a:r>
              <a:rPr dirty="0"/>
              <a:t>по</a:t>
            </a:r>
            <a:r>
              <a:rPr spc="-40" dirty="0"/>
              <a:t> </a:t>
            </a:r>
            <a:r>
              <a:rPr dirty="0"/>
              <a:t>курируемым</a:t>
            </a:r>
            <a:r>
              <a:rPr spc="-70" dirty="0"/>
              <a:t> </a:t>
            </a:r>
            <a:r>
              <a:rPr spc="-10" dirty="0"/>
              <a:t>направлениям</a:t>
            </a:r>
          </a:p>
          <a:p>
            <a:pPr marL="12700">
              <a:lnSpc>
                <a:spcPct val="100000"/>
              </a:lnSpc>
              <a:spcBef>
                <a:spcPts val="5"/>
              </a:spcBef>
            </a:pPr>
            <a:r>
              <a:rPr dirty="0"/>
              <a:t>Срок</a:t>
            </a:r>
            <a:r>
              <a:rPr spc="-35" dirty="0"/>
              <a:t> </a:t>
            </a:r>
            <a:r>
              <a:rPr dirty="0"/>
              <a:t>апрель</a:t>
            </a:r>
            <a:r>
              <a:rPr spc="409" dirty="0"/>
              <a:t> </a:t>
            </a:r>
            <a:r>
              <a:rPr dirty="0"/>
              <a:t>2025</a:t>
            </a:r>
            <a:r>
              <a:rPr spc="-35" dirty="0"/>
              <a:t> </a:t>
            </a:r>
            <a:r>
              <a:rPr spc="-50" dirty="0"/>
              <a:t>г</a:t>
            </a:r>
          </a:p>
          <a:p>
            <a:pPr marL="12700">
              <a:lnSpc>
                <a:spcPct val="100000"/>
              </a:lnSpc>
            </a:pPr>
            <a:r>
              <a:rPr spc="-10" dirty="0"/>
              <a:t>Ответственный</a:t>
            </a:r>
            <a:r>
              <a:rPr spc="-50" dirty="0"/>
              <a:t> </a:t>
            </a:r>
            <a:r>
              <a:rPr dirty="0"/>
              <a:t>менеджера</a:t>
            </a:r>
            <a:r>
              <a:rPr spc="-45" dirty="0"/>
              <a:t> </a:t>
            </a:r>
            <a:r>
              <a:rPr spc="-10" dirty="0"/>
              <a:t>секторов,</a:t>
            </a:r>
            <a:r>
              <a:rPr spc="-50" dirty="0"/>
              <a:t> </a:t>
            </a:r>
            <a:r>
              <a:rPr dirty="0"/>
              <a:t>старшие</a:t>
            </a:r>
            <a:r>
              <a:rPr spc="-50" dirty="0"/>
              <a:t> </a:t>
            </a:r>
            <a:r>
              <a:rPr spc="-10" dirty="0"/>
              <a:t>кураторы</a:t>
            </a:r>
          </a:p>
          <a:p>
            <a:pPr>
              <a:lnSpc>
                <a:spcPct val="100000"/>
              </a:lnSpc>
              <a:spcBef>
                <a:spcPts val="90"/>
              </a:spcBef>
            </a:pPr>
            <a:endParaRPr spc="-10" dirty="0"/>
          </a:p>
          <a:p>
            <a:pPr marL="12700" marR="51435" indent="227965">
              <a:lnSpc>
                <a:spcPct val="100000"/>
              </a:lnSpc>
              <a:buAutoNum type="arabicPeriod" startAt="3"/>
              <a:tabLst>
                <a:tab pos="240665" algn="l"/>
              </a:tabLst>
            </a:pPr>
            <a:r>
              <a:rPr spc="-10" dirty="0"/>
              <a:t>Дополнительно</a:t>
            </a:r>
            <a:r>
              <a:rPr spc="-15" dirty="0"/>
              <a:t> </a:t>
            </a:r>
            <a:r>
              <a:rPr dirty="0"/>
              <a:t>освящать</a:t>
            </a:r>
            <a:r>
              <a:rPr spc="-45" dirty="0"/>
              <a:t> </a:t>
            </a:r>
            <a:r>
              <a:rPr dirty="0"/>
              <a:t>анонс</a:t>
            </a:r>
            <a:r>
              <a:rPr spc="-30" dirty="0"/>
              <a:t> </a:t>
            </a:r>
            <a:r>
              <a:rPr spc="-10" dirty="0"/>
              <a:t>планируемых</a:t>
            </a:r>
            <a:r>
              <a:rPr spc="-60" dirty="0"/>
              <a:t> </a:t>
            </a:r>
            <a:r>
              <a:rPr dirty="0"/>
              <a:t>мероприятий</a:t>
            </a:r>
            <a:r>
              <a:rPr spc="-30" dirty="0"/>
              <a:t> </a:t>
            </a:r>
            <a:r>
              <a:rPr dirty="0"/>
              <a:t>во</a:t>
            </a:r>
            <a:r>
              <a:rPr spc="-40" dirty="0"/>
              <a:t> </a:t>
            </a:r>
            <a:r>
              <a:rPr spc="-20" dirty="0"/>
              <a:t>всех </a:t>
            </a:r>
            <a:r>
              <a:rPr spc="-10" dirty="0"/>
              <a:t>используемых</a:t>
            </a:r>
            <a:r>
              <a:rPr spc="-65" dirty="0"/>
              <a:t> </a:t>
            </a:r>
            <a:r>
              <a:rPr dirty="0"/>
              <a:t>чатах</a:t>
            </a:r>
            <a:r>
              <a:rPr spc="-40" dirty="0"/>
              <a:t> </a:t>
            </a:r>
            <a:r>
              <a:rPr dirty="0"/>
              <a:t>и</a:t>
            </a:r>
            <a:r>
              <a:rPr spc="-55" dirty="0"/>
              <a:t> </a:t>
            </a:r>
            <a:r>
              <a:rPr dirty="0"/>
              <a:t>официальных</a:t>
            </a:r>
            <a:r>
              <a:rPr spc="-30" dirty="0"/>
              <a:t> </a:t>
            </a:r>
            <a:r>
              <a:rPr spc="-10" dirty="0"/>
              <a:t>источниках</a:t>
            </a:r>
            <a:r>
              <a:rPr spc="-40" dirty="0"/>
              <a:t> </a:t>
            </a:r>
            <a:r>
              <a:rPr dirty="0"/>
              <a:t>по</a:t>
            </a:r>
            <a:r>
              <a:rPr spc="-45" dirty="0"/>
              <a:t> </a:t>
            </a:r>
            <a:r>
              <a:rPr spc="-10" dirty="0"/>
              <a:t>направлению</a:t>
            </a:r>
            <a:r>
              <a:rPr spc="-40" dirty="0"/>
              <a:t> </a:t>
            </a:r>
            <a:r>
              <a:rPr spc="-10" dirty="0"/>
              <a:t>спорт </a:t>
            </a:r>
            <a:r>
              <a:rPr dirty="0"/>
              <a:t>и</a:t>
            </a:r>
            <a:r>
              <a:rPr spc="-35" dirty="0"/>
              <a:t> </a:t>
            </a:r>
            <a:r>
              <a:rPr dirty="0"/>
              <a:t>здоровый</a:t>
            </a:r>
            <a:r>
              <a:rPr spc="-30" dirty="0"/>
              <a:t> </a:t>
            </a:r>
            <a:r>
              <a:rPr dirty="0"/>
              <a:t>образ</a:t>
            </a:r>
            <a:r>
              <a:rPr spc="-20" dirty="0"/>
              <a:t> </a:t>
            </a:r>
            <a:r>
              <a:rPr spc="-10" dirty="0"/>
              <a:t>жизни.</a:t>
            </a:r>
          </a:p>
          <a:p>
            <a:pPr marL="12700">
              <a:lnSpc>
                <a:spcPct val="100000"/>
              </a:lnSpc>
            </a:pPr>
            <a:r>
              <a:rPr dirty="0"/>
              <a:t>Срок</a:t>
            </a:r>
            <a:r>
              <a:rPr spc="-10" dirty="0"/>
              <a:t> постоянно</a:t>
            </a:r>
          </a:p>
          <a:p>
            <a:pPr marL="12700">
              <a:lnSpc>
                <a:spcPct val="100000"/>
              </a:lnSpc>
            </a:pPr>
            <a:r>
              <a:rPr spc="-10" dirty="0"/>
              <a:t>Ответственный</a:t>
            </a:r>
            <a:r>
              <a:rPr spc="-75" dirty="0"/>
              <a:t> </a:t>
            </a:r>
            <a:r>
              <a:rPr dirty="0"/>
              <a:t>менеджер</a:t>
            </a:r>
            <a:r>
              <a:rPr spc="-65" dirty="0"/>
              <a:t> </a:t>
            </a:r>
            <a:r>
              <a:rPr dirty="0"/>
              <a:t>сектора</a:t>
            </a:r>
            <a:r>
              <a:rPr spc="-60" dirty="0"/>
              <a:t> </a:t>
            </a:r>
            <a:r>
              <a:rPr dirty="0"/>
              <a:t>ЕФКД</a:t>
            </a:r>
            <a:r>
              <a:rPr spc="-65" dirty="0"/>
              <a:t> </a:t>
            </a:r>
            <a:r>
              <a:rPr spc="-10" dirty="0"/>
              <a:t>Сулейменова</a:t>
            </a:r>
            <a:r>
              <a:rPr spc="-70" dirty="0"/>
              <a:t> </a:t>
            </a:r>
            <a:r>
              <a:rPr spc="-20" dirty="0"/>
              <a:t>М.Т.</a:t>
            </a:r>
          </a:p>
          <a:p>
            <a:pPr>
              <a:lnSpc>
                <a:spcPct val="100000"/>
              </a:lnSpc>
              <a:spcBef>
                <a:spcPts val="90"/>
              </a:spcBef>
            </a:pPr>
            <a:endParaRPr spc="-20" dirty="0"/>
          </a:p>
          <a:p>
            <a:pPr marL="12700" marR="5080">
              <a:lnSpc>
                <a:spcPct val="100000"/>
              </a:lnSpc>
            </a:pPr>
            <a:r>
              <a:rPr spc="-10" dirty="0"/>
              <a:t>Контроль</a:t>
            </a:r>
            <a:r>
              <a:rPr spc="-35" dirty="0"/>
              <a:t> </a:t>
            </a:r>
            <a:r>
              <a:rPr dirty="0"/>
              <a:t>за</a:t>
            </a:r>
            <a:r>
              <a:rPr spc="-20" dirty="0"/>
              <a:t> </a:t>
            </a:r>
            <a:r>
              <a:rPr dirty="0"/>
              <a:t>исполнением</a:t>
            </a:r>
            <a:r>
              <a:rPr spc="-25" dirty="0"/>
              <a:t> </a:t>
            </a:r>
            <a:r>
              <a:rPr spc="-10" dirty="0"/>
              <a:t>возложить</a:t>
            </a:r>
            <a:r>
              <a:rPr spc="-30" dirty="0"/>
              <a:t> </a:t>
            </a:r>
            <a:r>
              <a:rPr dirty="0"/>
              <a:t>на</a:t>
            </a:r>
            <a:r>
              <a:rPr spc="-25" dirty="0"/>
              <a:t> </a:t>
            </a:r>
            <a:r>
              <a:rPr spc="-10" dirty="0"/>
              <a:t>проректора</a:t>
            </a:r>
            <a:r>
              <a:rPr spc="-25" dirty="0"/>
              <a:t> </a:t>
            </a:r>
            <a:r>
              <a:rPr dirty="0"/>
              <a:t>по</a:t>
            </a:r>
            <a:r>
              <a:rPr spc="-25" dirty="0"/>
              <a:t> </a:t>
            </a:r>
            <a:r>
              <a:rPr dirty="0"/>
              <a:t>СиВР</a:t>
            </a:r>
            <a:r>
              <a:rPr spc="-30" dirty="0"/>
              <a:t> </a:t>
            </a:r>
            <a:r>
              <a:rPr spc="-10" dirty="0"/>
              <a:t>Султанову </a:t>
            </a:r>
            <a:r>
              <a:rPr spc="-20" dirty="0"/>
              <a:t>В.И.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486400" cy="8229599"/>
          </a:xfrm>
          <a:prstGeom prst="rect">
            <a:avLst/>
          </a:prstGeom>
        </p:spPr>
      </p:pic>
      <p:sp>
        <p:nvSpPr>
          <p:cNvPr id="3" name="object 3"/>
          <p:cNvSpPr txBox="1">
            <a:spLocks noGrp="1"/>
          </p:cNvSpPr>
          <p:nvPr>
            <p:ph type="title"/>
          </p:nvPr>
        </p:nvSpPr>
        <p:spPr>
          <a:xfrm>
            <a:off x="6268339" y="1974341"/>
            <a:ext cx="6818630" cy="735330"/>
          </a:xfrm>
          <a:prstGeom prst="rect">
            <a:avLst/>
          </a:prstGeom>
        </p:spPr>
        <p:txBody>
          <a:bodyPr vert="horz" wrap="square" lIns="0" tIns="13335" rIns="0" bIns="0" rtlCol="0">
            <a:spAutoFit/>
          </a:bodyPr>
          <a:lstStyle/>
          <a:p>
            <a:pPr marL="12700">
              <a:lnSpc>
                <a:spcPct val="100000"/>
              </a:lnSpc>
              <a:spcBef>
                <a:spcPts val="105"/>
              </a:spcBef>
            </a:pPr>
            <a:r>
              <a:rPr b="1" spc="325" dirty="0">
                <a:latin typeface="Arial"/>
                <a:cs typeface="Arial"/>
              </a:rPr>
              <a:t>М</a:t>
            </a:r>
            <a:r>
              <a:rPr b="1" spc="-60" dirty="0">
                <a:latin typeface="Arial"/>
                <a:cs typeface="Arial"/>
              </a:rPr>
              <a:t>а</a:t>
            </a:r>
            <a:r>
              <a:rPr b="1" spc="-385" dirty="0">
                <a:latin typeface="Arial"/>
                <a:cs typeface="Arial"/>
              </a:rPr>
              <a:t>с</a:t>
            </a:r>
            <a:r>
              <a:rPr b="1" dirty="0">
                <a:latin typeface="Arial"/>
                <a:cs typeface="Arial"/>
              </a:rPr>
              <a:t>ш</a:t>
            </a:r>
            <a:r>
              <a:rPr b="1" spc="-390" dirty="0">
                <a:latin typeface="Arial"/>
                <a:cs typeface="Arial"/>
              </a:rPr>
              <a:t>т</a:t>
            </a:r>
            <a:r>
              <a:rPr b="1" spc="35" dirty="0">
                <a:latin typeface="Arial"/>
                <a:cs typeface="Arial"/>
              </a:rPr>
              <a:t>аб</a:t>
            </a:r>
            <a:r>
              <a:rPr b="1" spc="-200" dirty="0">
                <a:latin typeface="Arial"/>
                <a:cs typeface="Arial"/>
              </a:rPr>
              <a:t> </a:t>
            </a:r>
            <a:r>
              <a:rPr b="1" spc="-90" dirty="0">
                <a:latin typeface="Arial"/>
                <a:cs typeface="Arial"/>
              </a:rPr>
              <a:t>исследования</a:t>
            </a:r>
          </a:p>
        </p:txBody>
      </p:sp>
      <p:sp>
        <p:nvSpPr>
          <p:cNvPr id="4" name="object 4"/>
          <p:cNvSpPr txBox="1"/>
          <p:nvPr/>
        </p:nvSpPr>
        <p:spPr>
          <a:xfrm>
            <a:off x="6606920" y="3020059"/>
            <a:ext cx="1679575" cy="2436495"/>
          </a:xfrm>
          <a:prstGeom prst="rect">
            <a:avLst/>
          </a:prstGeom>
        </p:spPr>
        <p:txBody>
          <a:bodyPr vert="horz" wrap="square" lIns="0" tIns="13335" rIns="0" bIns="0" rtlCol="0">
            <a:spAutoFit/>
          </a:bodyPr>
          <a:lstStyle/>
          <a:p>
            <a:pPr algn="ctr">
              <a:lnSpc>
                <a:spcPct val="100000"/>
              </a:lnSpc>
              <a:spcBef>
                <a:spcPts val="105"/>
              </a:spcBef>
            </a:pPr>
            <a:r>
              <a:rPr sz="5850" b="1" spc="-20" dirty="0">
                <a:solidFill>
                  <a:srgbClr val="DFD5DE"/>
                </a:solidFill>
                <a:latin typeface="Arial"/>
                <a:cs typeface="Arial"/>
              </a:rPr>
              <a:t>3627</a:t>
            </a:r>
            <a:endParaRPr sz="5850">
              <a:latin typeface="Arial"/>
              <a:cs typeface="Arial"/>
            </a:endParaRPr>
          </a:p>
          <a:p>
            <a:pPr marL="1270" algn="ctr">
              <a:lnSpc>
                <a:spcPct val="100000"/>
              </a:lnSpc>
              <a:spcBef>
                <a:spcPts val="2400"/>
              </a:spcBef>
            </a:pPr>
            <a:r>
              <a:rPr sz="2300" b="1" spc="-10" dirty="0">
                <a:solidFill>
                  <a:srgbClr val="DFD5DE"/>
                </a:solidFill>
                <a:latin typeface="Arial"/>
                <a:cs typeface="Arial"/>
              </a:rPr>
              <a:t>Участников</a:t>
            </a:r>
            <a:endParaRPr sz="2300">
              <a:latin typeface="Arial"/>
              <a:cs typeface="Arial"/>
            </a:endParaRPr>
          </a:p>
          <a:p>
            <a:pPr marL="29209" marR="24130" algn="ctr">
              <a:lnSpc>
                <a:spcPct val="138300"/>
              </a:lnSpc>
              <a:spcBef>
                <a:spcPts val="985"/>
              </a:spcBef>
            </a:pPr>
            <a:r>
              <a:rPr sz="1750" spc="70" dirty="0">
                <a:solidFill>
                  <a:srgbClr val="DFD5DE"/>
                </a:solidFill>
                <a:latin typeface="Tahoma"/>
                <a:cs typeface="Tahoma"/>
              </a:rPr>
              <a:t>Студенты</a:t>
            </a:r>
            <a:r>
              <a:rPr sz="1750" spc="-70" dirty="0">
                <a:solidFill>
                  <a:srgbClr val="DFD5DE"/>
                </a:solidFill>
                <a:latin typeface="Tahoma"/>
                <a:cs typeface="Tahoma"/>
              </a:rPr>
              <a:t> </a:t>
            </a:r>
            <a:r>
              <a:rPr sz="1750" spc="80" dirty="0">
                <a:solidFill>
                  <a:srgbClr val="DFD5DE"/>
                </a:solidFill>
                <a:latin typeface="Tahoma"/>
                <a:cs typeface="Tahoma"/>
              </a:rPr>
              <a:t>всех </a:t>
            </a:r>
            <a:r>
              <a:rPr sz="1750" spc="85" dirty="0">
                <a:solidFill>
                  <a:srgbClr val="DFD5DE"/>
                </a:solidFill>
                <a:latin typeface="Tahoma"/>
                <a:cs typeface="Tahoma"/>
              </a:rPr>
              <a:t>курсов</a:t>
            </a:r>
            <a:endParaRPr sz="1750">
              <a:latin typeface="Tahoma"/>
              <a:cs typeface="Tahoma"/>
            </a:endParaRPr>
          </a:p>
        </p:txBody>
      </p:sp>
      <p:sp>
        <p:nvSpPr>
          <p:cNvPr id="5" name="object 5"/>
          <p:cNvSpPr txBox="1"/>
          <p:nvPr/>
        </p:nvSpPr>
        <p:spPr>
          <a:xfrm>
            <a:off x="9141841" y="3020059"/>
            <a:ext cx="4660900" cy="3177540"/>
          </a:xfrm>
          <a:prstGeom prst="rect">
            <a:avLst/>
          </a:prstGeom>
        </p:spPr>
        <p:txBody>
          <a:bodyPr vert="horz" wrap="square" lIns="0" tIns="13335" rIns="0" bIns="0" rtlCol="0">
            <a:spAutoFit/>
          </a:bodyPr>
          <a:lstStyle/>
          <a:p>
            <a:pPr marL="504190">
              <a:lnSpc>
                <a:spcPct val="100000"/>
              </a:lnSpc>
              <a:spcBef>
                <a:spcPts val="105"/>
              </a:spcBef>
              <a:tabLst>
                <a:tab pos="2475865" algn="l"/>
              </a:tabLst>
            </a:pPr>
            <a:r>
              <a:rPr sz="5850" b="1" spc="-25" dirty="0">
                <a:solidFill>
                  <a:srgbClr val="DFD5DE"/>
                </a:solidFill>
                <a:latin typeface="Arial"/>
                <a:cs typeface="Arial"/>
              </a:rPr>
              <a:t>14</a:t>
            </a:r>
            <a:r>
              <a:rPr sz="5850" b="1" dirty="0">
                <a:solidFill>
                  <a:srgbClr val="DFD5DE"/>
                </a:solidFill>
                <a:latin typeface="Arial"/>
                <a:cs typeface="Arial"/>
              </a:rPr>
              <a:t>	</a:t>
            </a:r>
            <a:r>
              <a:rPr sz="5850" b="1" spc="-10" dirty="0">
                <a:solidFill>
                  <a:srgbClr val="DFD5DE"/>
                </a:solidFill>
                <a:latin typeface="Arial"/>
                <a:cs typeface="Arial"/>
              </a:rPr>
              <a:t>98.3%</a:t>
            </a:r>
            <a:endParaRPr sz="5850">
              <a:latin typeface="Arial"/>
              <a:cs typeface="Arial"/>
            </a:endParaRPr>
          </a:p>
          <a:p>
            <a:pPr marL="238760">
              <a:lnSpc>
                <a:spcPct val="100000"/>
              </a:lnSpc>
              <a:spcBef>
                <a:spcPts val="2400"/>
              </a:spcBef>
              <a:tabLst>
                <a:tab pos="2440940" algn="l"/>
              </a:tabLst>
            </a:pPr>
            <a:r>
              <a:rPr sz="2300" b="1" spc="-10" dirty="0">
                <a:solidFill>
                  <a:srgbClr val="DFD5DE"/>
                </a:solidFill>
                <a:latin typeface="Arial"/>
                <a:cs typeface="Arial"/>
              </a:rPr>
              <a:t>Вопросов</a:t>
            </a:r>
            <a:r>
              <a:rPr sz="2300" b="1" dirty="0">
                <a:solidFill>
                  <a:srgbClr val="DFD5DE"/>
                </a:solidFill>
                <a:latin typeface="Arial"/>
                <a:cs typeface="Arial"/>
              </a:rPr>
              <a:t>	</a:t>
            </a:r>
            <a:r>
              <a:rPr sz="2300" b="1" spc="-40" dirty="0">
                <a:solidFill>
                  <a:srgbClr val="DFD5DE"/>
                </a:solidFill>
                <a:latin typeface="Arial"/>
                <a:cs typeface="Arial"/>
              </a:rPr>
              <a:t>Удовлетворенн</a:t>
            </a:r>
            <a:endParaRPr sz="2300">
              <a:latin typeface="Arial"/>
              <a:cs typeface="Arial"/>
            </a:endParaRPr>
          </a:p>
          <a:p>
            <a:pPr marR="226695" algn="ctr">
              <a:lnSpc>
                <a:spcPct val="100000"/>
              </a:lnSpc>
              <a:spcBef>
                <a:spcPts val="1240"/>
              </a:spcBef>
              <a:tabLst>
                <a:tab pos="2649855" algn="l"/>
              </a:tabLst>
            </a:pPr>
            <a:r>
              <a:rPr sz="1750" spc="55" dirty="0">
                <a:solidFill>
                  <a:srgbClr val="DFD5DE"/>
                </a:solidFill>
                <a:latin typeface="Tahoma"/>
                <a:cs typeface="Tahoma"/>
              </a:rPr>
              <a:t>Охват</a:t>
            </a:r>
            <a:r>
              <a:rPr sz="1750" dirty="0">
                <a:solidFill>
                  <a:srgbClr val="DFD5DE"/>
                </a:solidFill>
                <a:latin typeface="Tahoma"/>
                <a:cs typeface="Tahoma"/>
              </a:rPr>
              <a:t>	</a:t>
            </a:r>
            <a:r>
              <a:rPr sz="3450" b="1" spc="-30" baseline="26570" dirty="0">
                <a:solidFill>
                  <a:srgbClr val="DFD5DE"/>
                </a:solidFill>
                <a:latin typeface="Arial"/>
                <a:cs typeface="Arial"/>
              </a:rPr>
              <a:t>ость</a:t>
            </a:r>
            <a:endParaRPr sz="3450" baseline="26570">
              <a:latin typeface="Arial"/>
              <a:cs typeface="Arial"/>
            </a:endParaRPr>
          </a:p>
          <a:p>
            <a:pPr marL="519430" marR="240665" indent="-481965">
              <a:lnSpc>
                <a:spcPts val="2900"/>
              </a:lnSpc>
              <a:spcBef>
                <a:spcPts val="150"/>
              </a:spcBef>
              <a:tabLst>
                <a:tab pos="2651125" algn="l"/>
                <a:tab pos="2755265" algn="l"/>
              </a:tabLst>
            </a:pPr>
            <a:r>
              <a:rPr sz="2625" spc="75" baseline="1587" dirty="0">
                <a:solidFill>
                  <a:srgbClr val="DFD5DE"/>
                </a:solidFill>
                <a:latin typeface="Tahoma"/>
                <a:cs typeface="Tahoma"/>
              </a:rPr>
              <a:t>воспитательной</a:t>
            </a:r>
            <a:r>
              <a:rPr sz="2625" baseline="1587" dirty="0">
                <a:solidFill>
                  <a:srgbClr val="DFD5DE"/>
                </a:solidFill>
                <a:latin typeface="Tahoma"/>
                <a:cs typeface="Tahoma"/>
              </a:rPr>
              <a:t>		</a:t>
            </a:r>
            <a:r>
              <a:rPr sz="1750" spc="40" dirty="0">
                <a:solidFill>
                  <a:srgbClr val="DFD5DE"/>
                </a:solidFill>
                <a:latin typeface="Tahoma"/>
                <a:cs typeface="Tahoma"/>
              </a:rPr>
              <a:t>Организацией </a:t>
            </a:r>
            <a:r>
              <a:rPr sz="2625" spc="75" baseline="1587" dirty="0">
                <a:solidFill>
                  <a:srgbClr val="DFD5DE"/>
                </a:solidFill>
                <a:latin typeface="Tahoma"/>
                <a:cs typeface="Tahoma"/>
              </a:rPr>
              <a:t>работы</a:t>
            </a:r>
            <a:r>
              <a:rPr sz="2625" baseline="1587" dirty="0">
                <a:solidFill>
                  <a:srgbClr val="DFD5DE"/>
                </a:solidFill>
                <a:latin typeface="Tahoma"/>
                <a:cs typeface="Tahoma"/>
              </a:rPr>
              <a:t>	</a:t>
            </a:r>
            <a:r>
              <a:rPr sz="1750" spc="50" dirty="0">
                <a:solidFill>
                  <a:srgbClr val="DFD5DE"/>
                </a:solidFill>
                <a:latin typeface="Tahoma"/>
                <a:cs typeface="Tahoma"/>
              </a:rPr>
              <a:t>воспитательной</a:t>
            </a:r>
            <a:endParaRPr sz="1750">
              <a:latin typeface="Tahoma"/>
              <a:cs typeface="Tahoma"/>
            </a:endParaRPr>
          </a:p>
          <a:p>
            <a:pPr marL="3133090">
              <a:lnSpc>
                <a:spcPct val="100000"/>
              </a:lnSpc>
              <a:spcBef>
                <a:spcPts val="580"/>
              </a:spcBef>
            </a:pPr>
            <a:r>
              <a:rPr sz="1750" spc="50" dirty="0">
                <a:solidFill>
                  <a:srgbClr val="DFD5DE"/>
                </a:solidFill>
                <a:latin typeface="Tahoma"/>
                <a:cs typeface="Tahoma"/>
              </a:rPr>
              <a:t>работы</a:t>
            </a:r>
            <a:endParaRPr sz="175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8026" y="649605"/>
            <a:ext cx="4004945" cy="482600"/>
          </a:xfrm>
          <a:prstGeom prst="rect">
            <a:avLst/>
          </a:prstGeom>
        </p:spPr>
        <p:txBody>
          <a:bodyPr vert="horz" wrap="square" lIns="0" tIns="12700" rIns="0" bIns="0" rtlCol="0">
            <a:spAutoFit/>
          </a:bodyPr>
          <a:lstStyle/>
          <a:p>
            <a:pPr marL="12700">
              <a:lnSpc>
                <a:spcPct val="100000"/>
              </a:lnSpc>
              <a:spcBef>
                <a:spcPts val="100"/>
              </a:spcBef>
            </a:pPr>
            <a:r>
              <a:rPr sz="3000" spc="70" dirty="0"/>
              <a:t>Структура</a:t>
            </a:r>
            <a:r>
              <a:rPr sz="3000" spc="95" dirty="0"/>
              <a:t> </a:t>
            </a:r>
            <a:r>
              <a:rPr sz="3000" spc="45" dirty="0"/>
              <a:t>участников</a:t>
            </a:r>
            <a:endParaRPr sz="3000"/>
          </a:p>
        </p:txBody>
      </p:sp>
      <p:sp>
        <p:nvSpPr>
          <p:cNvPr id="3" name="object 3"/>
          <p:cNvSpPr txBox="1"/>
          <p:nvPr/>
        </p:nvSpPr>
        <p:spPr>
          <a:xfrm>
            <a:off x="4235322" y="2203450"/>
            <a:ext cx="1019175" cy="461009"/>
          </a:xfrm>
          <a:prstGeom prst="rect">
            <a:avLst/>
          </a:prstGeom>
        </p:spPr>
        <p:txBody>
          <a:bodyPr vert="horz" wrap="square" lIns="0" tIns="13335" rIns="0" bIns="0" rtlCol="0">
            <a:spAutoFit/>
          </a:bodyPr>
          <a:lstStyle/>
          <a:p>
            <a:pPr marL="12700">
              <a:lnSpc>
                <a:spcPct val="100000"/>
              </a:lnSpc>
              <a:spcBef>
                <a:spcPts val="105"/>
              </a:spcBef>
            </a:pPr>
            <a:r>
              <a:rPr sz="2850" spc="40" dirty="0">
                <a:solidFill>
                  <a:srgbClr val="DFD5DE"/>
                </a:solidFill>
                <a:latin typeface="Malgun Gothic Semilight"/>
                <a:cs typeface="Malgun Gothic Semilight"/>
              </a:rPr>
              <a:t>78.9%</a:t>
            </a:r>
            <a:endParaRPr sz="2850">
              <a:latin typeface="Malgun Gothic Semilight"/>
              <a:cs typeface="Malgun Gothic Semilight"/>
            </a:endParaRPr>
          </a:p>
        </p:txBody>
      </p:sp>
      <p:pic>
        <p:nvPicPr>
          <p:cNvPr id="4" name="object 4"/>
          <p:cNvPicPr/>
          <p:nvPr/>
        </p:nvPicPr>
        <p:blipFill>
          <a:blip r:embed="rId2" cstate="print"/>
          <a:stretch>
            <a:fillRect/>
          </a:stretch>
        </p:blipFill>
        <p:spPr>
          <a:xfrm>
            <a:off x="3659123" y="1386839"/>
            <a:ext cx="2197607" cy="2197607"/>
          </a:xfrm>
          <a:prstGeom prst="rect">
            <a:avLst/>
          </a:prstGeom>
        </p:spPr>
      </p:pic>
      <p:sp>
        <p:nvSpPr>
          <p:cNvPr id="5" name="object 5"/>
          <p:cNvSpPr txBox="1"/>
          <p:nvPr/>
        </p:nvSpPr>
        <p:spPr>
          <a:xfrm>
            <a:off x="4025646" y="3597653"/>
            <a:ext cx="1456055" cy="601345"/>
          </a:xfrm>
          <a:prstGeom prst="rect">
            <a:avLst/>
          </a:prstGeom>
        </p:spPr>
        <p:txBody>
          <a:bodyPr vert="horz" wrap="square" lIns="0" tIns="109220" rIns="0" bIns="0" rtlCol="0">
            <a:spAutoFit/>
          </a:bodyPr>
          <a:lstStyle/>
          <a:p>
            <a:pPr algn="ctr">
              <a:lnSpc>
                <a:spcPct val="100000"/>
              </a:lnSpc>
              <a:spcBef>
                <a:spcPts val="860"/>
              </a:spcBef>
            </a:pPr>
            <a:r>
              <a:rPr sz="1500" spc="-10" dirty="0">
                <a:solidFill>
                  <a:srgbClr val="DFD5DE"/>
                </a:solidFill>
                <a:latin typeface="Malgun Gothic Semilight"/>
                <a:cs typeface="Malgun Gothic Semilight"/>
              </a:rPr>
              <a:t>Первокурсники</a:t>
            </a:r>
            <a:endParaRPr sz="1500">
              <a:latin typeface="Malgun Gothic Semilight"/>
              <a:cs typeface="Malgun Gothic Semilight"/>
            </a:endParaRPr>
          </a:p>
          <a:p>
            <a:pPr marL="9525" algn="ctr">
              <a:lnSpc>
                <a:spcPct val="100000"/>
              </a:lnSpc>
              <a:spcBef>
                <a:spcPts val="590"/>
              </a:spcBef>
            </a:pPr>
            <a:r>
              <a:rPr sz="1150" dirty="0">
                <a:solidFill>
                  <a:srgbClr val="DFD5DE"/>
                </a:solidFill>
                <a:latin typeface="Tahoma"/>
                <a:cs typeface="Tahoma"/>
              </a:rPr>
              <a:t>2861</a:t>
            </a:r>
            <a:r>
              <a:rPr sz="1150" spc="30" dirty="0">
                <a:solidFill>
                  <a:srgbClr val="DFD5DE"/>
                </a:solidFill>
                <a:latin typeface="Tahoma"/>
                <a:cs typeface="Tahoma"/>
              </a:rPr>
              <a:t> </a:t>
            </a:r>
            <a:r>
              <a:rPr sz="1150" spc="40" dirty="0">
                <a:solidFill>
                  <a:srgbClr val="DFD5DE"/>
                </a:solidFill>
                <a:latin typeface="Tahoma"/>
                <a:cs typeface="Tahoma"/>
              </a:rPr>
              <a:t>студент</a:t>
            </a:r>
            <a:endParaRPr sz="1150">
              <a:latin typeface="Tahoma"/>
              <a:cs typeface="Tahoma"/>
            </a:endParaRPr>
          </a:p>
        </p:txBody>
      </p:sp>
      <p:sp>
        <p:nvSpPr>
          <p:cNvPr id="6" name="object 6"/>
          <p:cNvSpPr txBox="1"/>
          <p:nvPr/>
        </p:nvSpPr>
        <p:spPr>
          <a:xfrm>
            <a:off x="9349485" y="2203450"/>
            <a:ext cx="1019175" cy="461009"/>
          </a:xfrm>
          <a:prstGeom prst="rect">
            <a:avLst/>
          </a:prstGeom>
        </p:spPr>
        <p:txBody>
          <a:bodyPr vert="horz" wrap="square" lIns="0" tIns="13335" rIns="0" bIns="0" rtlCol="0">
            <a:spAutoFit/>
          </a:bodyPr>
          <a:lstStyle/>
          <a:p>
            <a:pPr marL="12700">
              <a:lnSpc>
                <a:spcPct val="100000"/>
              </a:lnSpc>
              <a:spcBef>
                <a:spcPts val="105"/>
              </a:spcBef>
            </a:pPr>
            <a:r>
              <a:rPr sz="2850" spc="-20" dirty="0">
                <a:solidFill>
                  <a:srgbClr val="DFD5DE"/>
                </a:solidFill>
                <a:latin typeface="Malgun Gothic Semilight"/>
                <a:cs typeface="Malgun Gothic Semilight"/>
              </a:rPr>
              <a:t>1</a:t>
            </a:r>
            <a:r>
              <a:rPr sz="2850" spc="-350" dirty="0">
                <a:solidFill>
                  <a:srgbClr val="DFD5DE"/>
                </a:solidFill>
                <a:latin typeface="Malgun Gothic Semilight"/>
                <a:cs typeface="Malgun Gothic Semilight"/>
              </a:rPr>
              <a:t> </a:t>
            </a:r>
            <a:r>
              <a:rPr sz="2850" spc="30" dirty="0">
                <a:solidFill>
                  <a:srgbClr val="DFD5DE"/>
                </a:solidFill>
                <a:latin typeface="Malgun Gothic Semilight"/>
                <a:cs typeface="Malgun Gothic Semilight"/>
              </a:rPr>
              <a:t>2.3%</a:t>
            </a:r>
            <a:endParaRPr sz="2850">
              <a:latin typeface="Malgun Gothic Semilight"/>
              <a:cs typeface="Malgun Gothic Semilight"/>
            </a:endParaRPr>
          </a:p>
        </p:txBody>
      </p:sp>
      <p:pic>
        <p:nvPicPr>
          <p:cNvPr id="7" name="object 7"/>
          <p:cNvPicPr/>
          <p:nvPr/>
        </p:nvPicPr>
        <p:blipFill>
          <a:blip r:embed="rId3" cstate="print"/>
          <a:stretch>
            <a:fillRect/>
          </a:stretch>
        </p:blipFill>
        <p:spPr>
          <a:xfrm>
            <a:off x="8773668" y="1386839"/>
            <a:ext cx="2197607" cy="2197607"/>
          </a:xfrm>
          <a:prstGeom prst="rect">
            <a:avLst/>
          </a:prstGeom>
        </p:spPr>
      </p:pic>
      <p:sp>
        <p:nvSpPr>
          <p:cNvPr id="8" name="object 8"/>
          <p:cNvSpPr txBox="1"/>
          <p:nvPr/>
        </p:nvSpPr>
        <p:spPr>
          <a:xfrm>
            <a:off x="9171813" y="3597653"/>
            <a:ext cx="1392555" cy="601345"/>
          </a:xfrm>
          <a:prstGeom prst="rect">
            <a:avLst/>
          </a:prstGeom>
        </p:spPr>
        <p:txBody>
          <a:bodyPr vert="horz" wrap="square" lIns="0" tIns="109220" rIns="0" bIns="0" rtlCol="0">
            <a:spAutoFit/>
          </a:bodyPr>
          <a:lstStyle/>
          <a:p>
            <a:pPr algn="ctr">
              <a:lnSpc>
                <a:spcPct val="100000"/>
              </a:lnSpc>
              <a:spcBef>
                <a:spcPts val="860"/>
              </a:spcBef>
            </a:pPr>
            <a:r>
              <a:rPr sz="1500" spc="-10" dirty="0">
                <a:solidFill>
                  <a:srgbClr val="DFD5DE"/>
                </a:solidFill>
                <a:latin typeface="Malgun Gothic Semilight"/>
                <a:cs typeface="Malgun Gothic Semilight"/>
              </a:rPr>
              <a:t>Второкурсники</a:t>
            </a:r>
            <a:endParaRPr sz="1500">
              <a:latin typeface="Malgun Gothic Semilight"/>
              <a:cs typeface="Malgun Gothic Semilight"/>
            </a:endParaRPr>
          </a:p>
          <a:p>
            <a:pPr marL="10795" algn="ctr">
              <a:lnSpc>
                <a:spcPct val="100000"/>
              </a:lnSpc>
              <a:spcBef>
                <a:spcPts val="590"/>
              </a:spcBef>
            </a:pPr>
            <a:r>
              <a:rPr sz="1150" spc="90" dirty="0">
                <a:solidFill>
                  <a:srgbClr val="DFD5DE"/>
                </a:solidFill>
                <a:latin typeface="Tahoma"/>
                <a:cs typeface="Tahoma"/>
              </a:rPr>
              <a:t>445</a:t>
            </a:r>
            <a:r>
              <a:rPr sz="1150" spc="-50" dirty="0">
                <a:solidFill>
                  <a:srgbClr val="DFD5DE"/>
                </a:solidFill>
                <a:latin typeface="Tahoma"/>
                <a:cs typeface="Tahoma"/>
              </a:rPr>
              <a:t> </a:t>
            </a:r>
            <a:r>
              <a:rPr sz="1150" spc="40" dirty="0">
                <a:solidFill>
                  <a:srgbClr val="DFD5DE"/>
                </a:solidFill>
                <a:latin typeface="Tahoma"/>
                <a:cs typeface="Tahoma"/>
              </a:rPr>
              <a:t>студентов</a:t>
            </a:r>
            <a:endParaRPr sz="1150">
              <a:latin typeface="Tahoma"/>
              <a:cs typeface="Tahoma"/>
            </a:endParaRPr>
          </a:p>
        </p:txBody>
      </p:sp>
      <p:sp>
        <p:nvSpPr>
          <p:cNvPr id="9" name="object 9"/>
          <p:cNvSpPr txBox="1"/>
          <p:nvPr/>
        </p:nvSpPr>
        <p:spPr>
          <a:xfrm>
            <a:off x="4335907" y="5248402"/>
            <a:ext cx="817880" cy="461009"/>
          </a:xfrm>
          <a:prstGeom prst="rect">
            <a:avLst/>
          </a:prstGeom>
        </p:spPr>
        <p:txBody>
          <a:bodyPr vert="horz" wrap="square" lIns="0" tIns="13335" rIns="0" bIns="0" rtlCol="0">
            <a:spAutoFit/>
          </a:bodyPr>
          <a:lstStyle/>
          <a:p>
            <a:pPr marL="12700">
              <a:lnSpc>
                <a:spcPct val="100000"/>
              </a:lnSpc>
              <a:spcBef>
                <a:spcPts val="105"/>
              </a:spcBef>
            </a:pPr>
            <a:r>
              <a:rPr sz="2850" dirty="0">
                <a:solidFill>
                  <a:srgbClr val="DFD5DE"/>
                </a:solidFill>
                <a:latin typeface="Malgun Gothic Semilight"/>
                <a:cs typeface="Malgun Gothic Semilight"/>
              </a:rPr>
              <a:t>4.1</a:t>
            </a:r>
            <a:r>
              <a:rPr sz="2850" spc="-229" dirty="0">
                <a:solidFill>
                  <a:srgbClr val="DFD5DE"/>
                </a:solidFill>
                <a:latin typeface="Malgun Gothic Semilight"/>
                <a:cs typeface="Malgun Gothic Semilight"/>
              </a:rPr>
              <a:t> </a:t>
            </a:r>
            <a:r>
              <a:rPr sz="2850" spc="-50" dirty="0">
                <a:solidFill>
                  <a:srgbClr val="DFD5DE"/>
                </a:solidFill>
                <a:latin typeface="Malgun Gothic Semilight"/>
                <a:cs typeface="Malgun Gothic Semilight"/>
              </a:rPr>
              <a:t>%</a:t>
            </a:r>
            <a:endParaRPr sz="2850">
              <a:latin typeface="Malgun Gothic Semilight"/>
              <a:cs typeface="Malgun Gothic Semilight"/>
            </a:endParaRPr>
          </a:p>
        </p:txBody>
      </p:sp>
      <p:pic>
        <p:nvPicPr>
          <p:cNvPr id="10" name="object 10"/>
          <p:cNvPicPr/>
          <p:nvPr/>
        </p:nvPicPr>
        <p:blipFill>
          <a:blip r:embed="rId4" cstate="print"/>
          <a:stretch>
            <a:fillRect/>
          </a:stretch>
        </p:blipFill>
        <p:spPr>
          <a:xfrm>
            <a:off x="3659123" y="4431791"/>
            <a:ext cx="2197607" cy="2197607"/>
          </a:xfrm>
          <a:prstGeom prst="rect">
            <a:avLst/>
          </a:prstGeom>
        </p:spPr>
      </p:pic>
      <p:sp>
        <p:nvSpPr>
          <p:cNvPr id="11" name="object 11"/>
          <p:cNvSpPr txBox="1"/>
          <p:nvPr/>
        </p:nvSpPr>
        <p:spPr>
          <a:xfrm>
            <a:off x="4025646" y="6642053"/>
            <a:ext cx="1456690" cy="601980"/>
          </a:xfrm>
          <a:prstGeom prst="rect">
            <a:avLst/>
          </a:prstGeom>
        </p:spPr>
        <p:txBody>
          <a:bodyPr vert="horz" wrap="square" lIns="0" tIns="109855" rIns="0" bIns="0" rtlCol="0">
            <a:spAutoFit/>
          </a:bodyPr>
          <a:lstStyle/>
          <a:p>
            <a:pPr algn="ctr">
              <a:lnSpc>
                <a:spcPct val="100000"/>
              </a:lnSpc>
              <a:spcBef>
                <a:spcPts val="865"/>
              </a:spcBef>
            </a:pPr>
            <a:r>
              <a:rPr sz="1500" spc="-10" dirty="0">
                <a:solidFill>
                  <a:srgbClr val="DFD5DE"/>
                </a:solidFill>
                <a:latin typeface="Malgun Gothic Semilight"/>
                <a:cs typeface="Malgun Gothic Semilight"/>
              </a:rPr>
              <a:t>Третьекурсники</a:t>
            </a:r>
            <a:endParaRPr sz="1500">
              <a:latin typeface="Malgun Gothic Semilight"/>
              <a:cs typeface="Malgun Gothic Semilight"/>
            </a:endParaRPr>
          </a:p>
          <a:p>
            <a:pPr marL="10160" algn="ctr">
              <a:lnSpc>
                <a:spcPct val="100000"/>
              </a:lnSpc>
              <a:spcBef>
                <a:spcPts val="590"/>
              </a:spcBef>
            </a:pPr>
            <a:r>
              <a:rPr sz="1150" dirty="0">
                <a:solidFill>
                  <a:srgbClr val="DFD5DE"/>
                </a:solidFill>
                <a:latin typeface="Tahoma"/>
                <a:cs typeface="Tahoma"/>
              </a:rPr>
              <a:t>147</a:t>
            </a:r>
            <a:r>
              <a:rPr sz="1150" spc="-75" dirty="0">
                <a:solidFill>
                  <a:srgbClr val="DFD5DE"/>
                </a:solidFill>
                <a:latin typeface="Tahoma"/>
                <a:cs typeface="Tahoma"/>
              </a:rPr>
              <a:t> </a:t>
            </a:r>
            <a:r>
              <a:rPr sz="1150" spc="40" dirty="0">
                <a:solidFill>
                  <a:srgbClr val="DFD5DE"/>
                </a:solidFill>
                <a:latin typeface="Tahoma"/>
                <a:cs typeface="Tahoma"/>
              </a:rPr>
              <a:t>студентов</a:t>
            </a:r>
            <a:endParaRPr sz="1150">
              <a:latin typeface="Tahoma"/>
              <a:cs typeface="Tahoma"/>
            </a:endParaRPr>
          </a:p>
        </p:txBody>
      </p:sp>
      <p:sp>
        <p:nvSpPr>
          <p:cNvPr id="12" name="object 12"/>
          <p:cNvSpPr txBox="1"/>
          <p:nvPr/>
        </p:nvSpPr>
        <p:spPr>
          <a:xfrm>
            <a:off x="9450069" y="5248402"/>
            <a:ext cx="817880" cy="461009"/>
          </a:xfrm>
          <a:prstGeom prst="rect">
            <a:avLst/>
          </a:prstGeom>
        </p:spPr>
        <p:txBody>
          <a:bodyPr vert="horz" wrap="square" lIns="0" tIns="13335" rIns="0" bIns="0" rtlCol="0">
            <a:spAutoFit/>
          </a:bodyPr>
          <a:lstStyle/>
          <a:p>
            <a:pPr marL="12700">
              <a:lnSpc>
                <a:spcPct val="100000"/>
              </a:lnSpc>
              <a:spcBef>
                <a:spcPts val="105"/>
              </a:spcBef>
            </a:pPr>
            <a:r>
              <a:rPr sz="2850" spc="-20" dirty="0">
                <a:solidFill>
                  <a:srgbClr val="DFD5DE"/>
                </a:solidFill>
                <a:latin typeface="Malgun Gothic Semilight"/>
                <a:cs typeface="Malgun Gothic Semilight"/>
              </a:rPr>
              <a:t>4.8%</a:t>
            </a:r>
            <a:endParaRPr sz="2850">
              <a:latin typeface="Malgun Gothic Semilight"/>
              <a:cs typeface="Malgun Gothic Semilight"/>
            </a:endParaRPr>
          </a:p>
        </p:txBody>
      </p:sp>
      <p:pic>
        <p:nvPicPr>
          <p:cNvPr id="13" name="object 13"/>
          <p:cNvPicPr/>
          <p:nvPr/>
        </p:nvPicPr>
        <p:blipFill>
          <a:blip r:embed="rId5" cstate="print"/>
          <a:stretch>
            <a:fillRect/>
          </a:stretch>
        </p:blipFill>
        <p:spPr>
          <a:xfrm>
            <a:off x="8773668" y="4431791"/>
            <a:ext cx="2197607" cy="2197607"/>
          </a:xfrm>
          <a:prstGeom prst="rect">
            <a:avLst/>
          </a:prstGeom>
        </p:spPr>
      </p:pic>
      <p:sp>
        <p:nvSpPr>
          <p:cNvPr id="14" name="object 14"/>
          <p:cNvSpPr txBox="1"/>
          <p:nvPr/>
        </p:nvSpPr>
        <p:spPr>
          <a:xfrm>
            <a:off x="9057513" y="6642053"/>
            <a:ext cx="1620520" cy="601980"/>
          </a:xfrm>
          <a:prstGeom prst="rect">
            <a:avLst/>
          </a:prstGeom>
        </p:spPr>
        <p:txBody>
          <a:bodyPr vert="horz" wrap="square" lIns="0" tIns="109855" rIns="0" bIns="0" rtlCol="0">
            <a:spAutoFit/>
          </a:bodyPr>
          <a:lstStyle/>
          <a:p>
            <a:pPr algn="ctr">
              <a:lnSpc>
                <a:spcPct val="100000"/>
              </a:lnSpc>
              <a:spcBef>
                <a:spcPts val="865"/>
              </a:spcBef>
            </a:pPr>
            <a:r>
              <a:rPr sz="1500" spc="-10" dirty="0">
                <a:solidFill>
                  <a:srgbClr val="DFD5DE"/>
                </a:solidFill>
                <a:latin typeface="Malgun Gothic Semilight"/>
                <a:cs typeface="Malgun Gothic Semilight"/>
              </a:rPr>
              <a:t>Четверокурсники</a:t>
            </a:r>
            <a:endParaRPr sz="1500">
              <a:latin typeface="Malgun Gothic Semilight"/>
              <a:cs typeface="Malgun Gothic Semilight"/>
            </a:endParaRPr>
          </a:p>
          <a:p>
            <a:pPr marL="10795" algn="ctr">
              <a:lnSpc>
                <a:spcPct val="100000"/>
              </a:lnSpc>
              <a:spcBef>
                <a:spcPts val="590"/>
              </a:spcBef>
            </a:pPr>
            <a:r>
              <a:rPr sz="1150" dirty="0">
                <a:solidFill>
                  <a:srgbClr val="DFD5DE"/>
                </a:solidFill>
                <a:latin typeface="Tahoma"/>
                <a:cs typeface="Tahoma"/>
              </a:rPr>
              <a:t>174</a:t>
            </a:r>
            <a:r>
              <a:rPr sz="1150" spc="-75" dirty="0">
                <a:solidFill>
                  <a:srgbClr val="DFD5DE"/>
                </a:solidFill>
                <a:latin typeface="Tahoma"/>
                <a:cs typeface="Tahoma"/>
              </a:rPr>
              <a:t> </a:t>
            </a:r>
            <a:r>
              <a:rPr sz="1150" spc="-10" dirty="0">
                <a:solidFill>
                  <a:srgbClr val="DFD5DE"/>
                </a:solidFill>
                <a:latin typeface="Tahoma"/>
                <a:cs typeface="Tahoma"/>
              </a:rPr>
              <a:t>студента</a:t>
            </a:r>
            <a:endParaRPr sz="1150">
              <a:latin typeface="Tahoma"/>
              <a:cs typeface="Tahoma"/>
            </a:endParaRPr>
          </a:p>
        </p:txBody>
      </p:sp>
      <p:sp>
        <p:nvSpPr>
          <p:cNvPr id="15" name="object 15"/>
          <p:cNvSpPr txBox="1"/>
          <p:nvPr/>
        </p:nvSpPr>
        <p:spPr>
          <a:xfrm>
            <a:off x="2248026" y="7311338"/>
            <a:ext cx="9423400" cy="239395"/>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DFD5DE"/>
                </a:solidFill>
                <a:latin typeface="Tahoma"/>
                <a:cs typeface="Tahoma"/>
              </a:rPr>
              <a:t>Первокурсники</a:t>
            </a:r>
            <a:r>
              <a:rPr sz="1400" spc="-30" dirty="0">
                <a:solidFill>
                  <a:srgbClr val="DFD5DE"/>
                </a:solidFill>
                <a:latin typeface="Tahoma"/>
                <a:cs typeface="Tahoma"/>
              </a:rPr>
              <a:t> </a:t>
            </a:r>
            <a:r>
              <a:rPr sz="1400" spc="65" dirty="0">
                <a:solidFill>
                  <a:srgbClr val="DFD5DE"/>
                </a:solidFill>
                <a:latin typeface="Tahoma"/>
                <a:cs typeface="Tahoma"/>
              </a:rPr>
              <a:t>составляют</a:t>
            </a:r>
            <a:r>
              <a:rPr sz="1400" spc="-5" dirty="0">
                <a:solidFill>
                  <a:srgbClr val="DFD5DE"/>
                </a:solidFill>
                <a:latin typeface="Tahoma"/>
                <a:cs typeface="Tahoma"/>
              </a:rPr>
              <a:t> </a:t>
            </a:r>
            <a:r>
              <a:rPr sz="1400" spc="70" dirty="0">
                <a:solidFill>
                  <a:srgbClr val="DFD5DE"/>
                </a:solidFill>
                <a:latin typeface="Tahoma"/>
                <a:cs typeface="Tahoma"/>
              </a:rPr>
              <a:t>основную</a:t>
            </a:r>
            <a:r>
              <a:rPr sz="1400" spc="-5" dirty="0">
                <a:solidFill>
                  <a:srgbClr val="DFD5DE"/>
                </a:solidFill>
                <a:latin typeface="Tahoma"/>
                <a:cs typeface="Tahoma"/>
              </a:rPr>
              <a:t> </a:t>
            </a:r>
            <a:r>
              <a:rPr sz="1400" spc="60" dirty="0">
                <a:solidFill>
                  <a:srgbClr val="DFD5DE"/>
                </a:solidFill>
                <a:latin typeface="Tahoma"/>
                <a:cs typeface="Tahoma"/>
              </a:rPr>
              <a:t>часть</a:t>
            </a:r>
            <a:r>
              <a:rPr sz="1400" spc="-30" dirty="0">
                <a:solidFill>
                  <a:srgbClr val="DFD5DE"/>
                </a:solidFill>
                <a:latin typeface="Tahoma"/>
                <a:cs typeface="Tahoma"/>
              </a:rPr>
              <a:t> </a:t>
            </a:r>
            <a:r>
              <a:rPr sz="1400" spc="50" dirty="0">
                <a:solidFill>
                  <a:srgbClr val="DFD5DE"/>
                </a:solidFill>
                <a:latin typeface="Tahoma"/>
                <a:cs typeface="Tahoma"/>
              </a:rPr>
              <a:t>респондентов,</a:t>
            </a:r>
            <a:r>
              <a:rPr sz="1400" spc="-35" dirty="0">
                <a:solidFill>
                  <a:srgbClr val="DFD5DE"/>
                </a:solidFill>
                <a:latin typeface="Tahoma"/>
                <a:cs typeface="Tahoma"/>
              </a:rPr>
              <a:t> </a:t>
            </a:r>
            <a:r>
              <a:rPr sz="1400" dirty="0">
                <a:solidFill>
                  <a:srgbClr val="DFD5DE"/>
                </a:solidFill>
                <a:latin typeface="Tahoma"/>
                <a:cs typeface="Tahoma"/>
              </a:rPr>
              <a:t>что</a:t>
            </a:r>
            <a:r>
              <a:rPr sz="1400" spc="-15" dirty="0">
                <a:solidFill>
                  <a:srgbClr val="DFD5DE"/>
                </a:solidFill>
                <a:latin typeface="Tahoma"/>
                <a:cs typeface="Tahoma"/>
              </a:rPr>
              <a:t> </a:t>
            </a:r>
            <a:r>
              <a:rPr sz="1400" spc="55" dirty="0">
                <a:solidFill>
                  <a:srgbClr val="DFD5DE"/>
                </a:solidFill>
                <a:latin typeface="Tahoma"/>
                <a:cs typeface="Tahoma"/>
              </a:rPr>
              <a:t>обеспечивает</a:t>
            </a:r>
            <a:r>
              <a:rPr sz="1400" spc="-35" dirty="0">
                <a:solidFill>
                  <a:srgbClr val="DFD5DE"/>
                </a:solidFill>
                <a:latin typeface="Tahoma"/>
                <a:cs typeface="Tahoma"/>
              </a:rPr>
              <a:t> </a:t>
            </a:r>
            <a:r>
              <a:rPr sz="1400" spc="50" dirty="0">
                <a:solidFill>
                  <a:srgbClr val="DFD5DE"/>
                </a:solidFill>
                <a:latin typeface="Tahoma"/>
                <a:cs typeface="Tahoma"/>
              </a:rPr>
              <a:t>репрезентативность</a:t>
            </a:r>
            <a:r>
              <a:rPr sz="1400" spc="-30" dirty="0">
                <a:solidFill>
                  <a:srgbClr val="DFD5DE"/>
                </a:solidFill>
                <a:latin typeface="Tahoma"/>
                <a:cs typeface="Tahoma"/>
              </a:rPr>
              <a:t> </a:t>
            </a:r>
            <a:r>
              <a:rPr sz="1400" spc="40" dirty="0">
                <a:solidFill>
                  <a:srgbClr val="DFD5DE"/>
                </a:solidFill>
                <a:latin typeface="Tahoma"/>
                <a:cs typeface="Tahoma"/>
              </a:rPr>
              <a:t>данных</a:t>
            </a:r>
            <a:endParaRPr sz="140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1304" y="931259"/>
            <a:ext cx="5690870" cy="1522095"/>
          </a:xfrm>
          <a:prstGeom prst="rect">
            <a:avLst/>
          </a:prstGeom>
        </p:spPr>
        <p:txBody>
          <a:bodyPr vert="horz" wrap="square" lIns="0" tIns="12065" rIns="0" bIns="0" rtlCol="0">
            <a:spAutoFit/>
          </a:bodyPr>
          <a:lstStyle/>
          <a:p>
            <a:pPr marL="12700" marR="5080">
              <a:lnSpc>
                <a:spcPct val="105600"/>
              </a:lnSpc>
              <a:spcBef>
                <a:spcPts val="95"/>
              </a:spcBef>
            </a:pPr>
            <a:r>
              <a:rPr b="1" spc="-10" dirty="0">
                <a:latin typeface="Arial"/>
                <a:cs typeface="Arial"/>
              </a:rPr>
              <a:t>Уровень </a:t>
            </a:r>
            <a:r>
              <a:rPr b="1" spc="-114" dirty="0">
                <a:latin typeface="Arial"/>
                <a:cs typeface="Arial"/>
              </a:rPr>
              <a:t>удовлетворенности</a:t>
            </a:r>
          </a:p>
        </p:txBody>
      </p:sp>
      <p:sp>
        <p:nvSpPr>
          <p:cNvPr id="3" name="object 3"/>
          <p:cNvSpPr txBox="1"/>
          <p:nvPr/>
        </p:nvSpPr>
        <p:spPr>
          <a:xfrm>
            <a:off x="781304" y="3033141"/>
            <a:ext cx="2774315" cy="1340485"/>
          </a:xfrm>
          <a:prstGeom prst="rect">
            <a:avLst/>
          </a:prstGeom>
        </p:spPr>
        <p:txBody>
          <a:bodyPr vert="horz" wrap="square" lIns="0" tIns="12700" rIns="0" bIns="0" rtlCol="0">
            <a:spAutoFit/>
          </a:bodyPr>
          <a:lstStyle/>
          <a:p>
            <a:pPr marL="12700" marR="5080">
              <a:lnSpc>
                <a:spcPts val="3490"/>
              </a:lnSpc>
              <a:spcBef>
                <a:spcPts val="100"/>
              </a:spcBef>
            </a:pPr>
            <a:r>
              <a:rPr sz="2800" b="1" spc="-10" dirty="0">
                <a:solidFill>
                  <a:srgbClr val="FF89AE"/>
                </a:solidFill>
                <a:latin typeface="Arial"/>
                <a:cs typeface="Arial"/>
              </a:rPr>
              <a:t>Организация </a:t>
            </a:r>
            <a:r>
              <a:rPr sz="2800" b="1" spc="-100" dirty="0">
                <a:solidFill>
                  <a:srgbClr val="FF89AE"/>
                </a:solidFill>
                <a:latin typeface="Arial"/>
                <a:cs typeface="Arial"/>
              </a:rPr>
              <a:t>воспитательной</a:t>
            </a:r>
            <a:endParaRPr sz="2800">
              <a:latin typeface="Arial"/>
              <a:cs typeface="Arial"/>
            </a:endParaRPr>
          </a:p>
          <a:p>
            <a:pPr marL="12700">
              <a:lnSpc>
                <a:spcPct val="100000"/>
              </a:lnSpc>
              <a:spcBef>
                <a:spcPts val="10"/>
              </a:spcBef>
            </a:pPr>
            <a:r>
              <a:rPr sz="2800" b="1" spc="-10" dirty="0">
                <a:solidFill>
                  <a:srgbClr val="FF89AE"/>
                </a:solidFill>
                <a:latin typeface="Arial"/>
                <a:cs typeface="Arial"/>
              </a:rPr>
              <a:t>работы</a:t>
            </a:r>
            <a:endParaRPr sz="2800">
              <a:latin typeface="Arial"/>
              <a:cs typeface="Arial"/>
            </a:endParaRPr>
          </a:p>
        </p:txBody>
      </p:sp>
      <p:sp>
        <p:nvSpPr>
          <p:cNvPr id="4" name="object 4"/>
          <p:cNvSpPr txBox="1"/>
          <p:nvPr/>
        </p:nvSpPr>
        <p:spPr>
          <a:xfrm>
            <a:off x="781304" y="4571920"/>
            <a:ext cx="3301365" cy="1500505"/>
          </a:xfrm>
          <a:prstGeom prst="rect">
            <a:avLst/>
          </a:prstGeom>
        </p:spPr>
        <p:txBody>
          <a:bodyPr vert="horz" wrap="square" lIns="0" tIns="115570" rIns="0" bIns="0" rtlCol="0">
            <a:spAutoFit/>
          </a:bodyPr>
          <a:lstStyle/>
          <a:p>
            <a:pPr marL="12700">
              <a:lnSpc>
                <a:spcPct val="100000"/>
              </a:lnSpc>
              <a:spcBef>
                <a:spcPts val="910"/>
              </a:spcBef>
            </a:pPr>
            <a:r>
              <a:rPr sz="1750" b="1" spc="-105" dirty="0">
                <a:solidFill>
                  <a:srgbClr val="866CD3"/>
                </a:solidFill>
                <a:latin typeface="Tahoma"/>
                <a:cs typeface="Tahoma"/>
              </a:rPr>
              <a:t>98,28%</a:t>
            </a:r>
            <a:r>
              <a:rPr sz="1750" b="1" spc="-25" dirty="0">
                <a:solidFill>
                  <a:srgbClr val="866CD3"/>
                </a:solidFill>
                <a:latin typeface="Tahoma"/>
                <a:cs typeface="Tahoma"/>
              </a:rPr>
              <a:t> </a:t>
            </a:r>
            <a:r>
              <a:rPr sz="1750" spc="65" dirty="0">
                <a:solidFill>
                  <a:srgbClr val="DFD5DE"/>
                </a:solidFill>
                <a:latin typeface="Tahoma"/>
                <a:cs typeface="Tahoma"/>
              </a:rPr>
              <a:t>студентов</a:t>
            </a:r>
            <a:endParaRPr sz="1750">
              <a:latin typeface="Tahoma"/>
              <a:cs typeface="Tahoma"/>
            </a:endParaRPr>
          </a:p>
          <a:p>
            <a:pPr marL="12700" marR="5080">
              <a:lnSpc>
                <a:spcPct val="138300"/>
              </a:lnSpc>
            </a:pPr>
            <a:r>
              <a:rPr sz="1750" spc="70" dirty="0">
                <a:solidFill>
                  <a:srgbClr val="DFD5DE"/>
                </a:solidFill>
                <a:latin typeface="Tahoma"/>
                <a:cs typeface="Tahoma"/>
              </a:rPr>
              <a:t>удовлетворены</a:t>
            </a:r>
            <a:r>
              <a:rPr sz="1750" spc="-20" dirty="0">
                <a:solidFill>
                  <a:srgbClr val="DFD5DE"/>
                </a:solidFill>
                <a:latin typeface="Tahoma"/>
                <a:cs typeface="Tahoma"/>
              </a:rPr>
              <a:t> </a:t>
            </a:r>
            <a:r>
              <a:rPr sz="1750" spc="45" dirty="0">
                <a:solidFill>
                  <a:srgbClr val="DFD5DE"/>
                </a:solidFill>
                <a:latin typeface="Tahoma"/>
                <a:cs typeface="Tahoma"/>
              </a:rPr>
              <a:t>организацией </a:t>
            </a:r>
            <a:r>
              <a:rPr sz="1750" spc="60" dirty="0">
                <a:solidFill>
                  <a:srgbClr val="DFD5DE"/>
                </a:solidFill>
                <a:latin typeface="Tahoma"/>
                <a:cs typeface="Tahoma"/>
              </a:rPr>
              <a:t>воспитательной</a:t>
            </a:r>
            <a:r>
              <a:rPr sz="1750" spc="-50" dirty="0">
                <a:solidFill>
                  <a:srgbClr val="DFD5DE"/>
                </a:solidFill>
                <a:latin typeface="Tahoma"/>
                <a:cs typeface="Tahoma"/>
              </a:rPr>
              <a:t> </a:t>
            </a:r>
            <a:r>
              <a:rPr sz="1750" spc="60" dirty="0">
                <a:solidFill>
                  <a:srgbClr val="DFD5DE"/>
                </a:solidFill>
                <a:latin typeface="Tahoma"/>
                <a:cs typeface="Tahoma"/>
              </a:rPr>
              <a:t>работы</a:t>
            </a:r>
            <a:r>
              <a:rPr sz="1750" spc="-45" dirty="0">
                <a:solidFill>
                  <a:srgbClr val="DFD5DE"/>
                </a:solidFill>
                <a:latin typeface="Tahoma"/>
                <a:cs typeface="Tahoma"/>
              </a:rPr>
              <a:t> </a:t>
            </a:r>
            <a:r>
              <a:rPr sz="1750" spc="20" dirty="0">
                <a:solidFill>
                  <a:srgbClr val="DFD5DE"/>
                </a:solidFill>
                <a:latin typeface="Tahoma"/>
                <a:cs typeface="Tahoma"/>
              </a:rPr>
              <a:t>в</a:t>
            </a:r>
            <a:endParaRPr sz="1750">
              <a:latin typeface="Tahoma"/>
              <a:cs typeface="Tahoma"/>
            </a:endParaRPr>
          </a:p>
          <a:p>
            <a:pPr marL="12700">
              <a:lnSpc>
                <a:spcPct val="100000"/>
              </a:lnSpc>
              <a:spcBef>
                <a:spcPts val="795"/>
              </a:spcBef>
            </a:pPr>
            <a:r>
              <a:rPr sz="1750" spc="55" dirty="0">
                <a:solidFill>
                  <a:srgbClr val="DFD5DE"/>
                </a:solidFill>
                <a:latin typeface="Tahoma"/>
                <a:cs typeface="Tahoma"/>
              </a:rPr>
              <a:t>университете</a:t>
            </a:r>
            <a:endParaRPr sz="1750">
              <a:latin typeface="Tahoma"/>
              <a:cs typeface="Tahoma"/>
            </a:endParaRPr>
          </a:p>
        </p:txBody>
      </p:sp>
      <p:sp>
        <p:nvSpPr>
          <p:cNvPr id="5" name="object 5"/>
          <p:cNvSpPr txBox="1"/>
          <p:nvPr/>
        </p:nvSpPr>
        <p:spPr>
          <a:xfrm>
            <a:off x="781304" y="6507276"/>
            <a:ext cx="2444115" cy="763270"/>
          </a:xfrm>
          <a:prstGeom prst="rect">
            <a:avLst/>
          </a:prstGeom>
        </p:spPr>
        <p:txBody>
          <a:bodyPr vert="horz" wrap="square" lIns="0" tIns="12700" rIns="0" bIns="0" rtlCol="0">
            <a:spAutoFit/>
          </a:bodyPr>
          <a:lstStyle/>
          <a:p>
            <a:pPr marL="12700" marR="5080">
              <a:lnSpc>
                <a:spcPct val="138300"/>
              </a:lnSpc>
              <a:spcBef>
                <a:spcPts val="100"/>
              </a:spcBef>
            </a:pPr>
            <a:r>
              <a:rPr sz="1750" spc="65" dirty="0">
                <a:solidFill>
                  <a:srgbClr val="DFD5DE"/>
                </a:solidFill>
                <a:latin typeface="Tahoma"/>
                <a:cs typeface="Tahoma"/>
              </a:rPr>
              <a:t>0,85%</a:t>
            </a:r>
            <a:r>
              <a:rPr sz="1750" spc="-60" dirty="0">
                <a:solidFill>
                  <a:srgbClr val="DFD5DE"/>
                </a:solidFill>
                <a:latin typeface="Tahoma"/>
                <a:cs typeface="Tahoma"/>
              </a:rPr>
              <a:t> </a:t>
            </a:r>
            <a:r>
              <a:rPr sz="1750" spc="45" dirty="0">
                <a:solidFill>
                  <a:srgbClr val="DFD5DE"/>
                </a:solidFill>
                <a:latin typeface="Tahoma"/>
                <a:cs typeface="Tahoma"/>
              </a:rPr>
              <a:t>выразили </a:t>
            </a:r>
            <a:r>
              <a:rPr sz="1750" spc="65" dirty="0">
                <a:solidFill>
                  <a:srgbClr val="DFD5DE"/>
                </a:solidFill>
                <a:latin typeface="Tahoma"/>
                <a:cs typeface="Tahoma"/>
              </a:rPr>
              <a:t>неудовлетворенность</a:t>
            </a:r>
            <a:endParaRPr sz="1750">
              <a:latin typeface="Tahoma"/>
              <a:cs typeface="Tahoma"/>
            </a:endParaRPr>
          </a:p>
        </p:txBody>
      </p:sp>
      <p:sp>
        <p:nvSpPr>
          <p:cNvPr id="6" name="object 6"/>
          <p:cNvSpPr txBox="1"/>
          <p:nvPr/>
        </p:nvSpPr>
        <p:spPr>
          <a:xfrm>
            <a:off x="4844288" y="3033141"/>
            <a:ext cx="2949575" cy="140970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89AE"/>
                </a:solidFill>
                <a:latin typeface="Arial"/>
                <a:cs typeface="Arial"/>
              </a:rPr>
              <a:t>Клубная</a:t>
            </a:r>
            <a:r>
              <a:rPr sz="2800" b="1" spc="-145" dirty="0">
                <a:solidFill>
                  <a:srgbClr val="FF89AE"/>
                </a:solidFill>
                <a:latin typeface="Arial"/>
                <a:cs typeface="Arial"/>
              </a:rPr>
              <a:t> </a:t>
            </a:r>
            <a:r>
              <a:rPr sz="2800" b="1" spc="-10" dirty="0">
                <a:solidFill>
                  <a:srgbClr val="FF89AE"/>
                </a:solidFill>
                <a:latin typeface="Arial"/>
                <a:cs typeface="Arial"/>
              </a:rPr>
              <a:t>работа</a:t>
            </a:r>
            <a:endParaRPr sz="2800">
              <a:latin typeface="Arial"/>
              <a:cs typeface="Arial"/>
            </a:endParaRPr>
          </a:p>
          <a:p>
            <a:pPr marL="12700">
              <a:lnSpc>
                <a:spcPct val="100000"/>
              </a:lnSpc>
              <a:spcBef>
                <a:spcPts val="2535"/>
              </a:spcBef>
            </a:pPr>
            <a:r>
              <a:rPr sz="1750" b="1" spc="-114" dirty="0">
                <a:solidFill>
                  <a:srgbClr val="866CD3"/>
                </a:solidFill>
                <a:latin typeface="Tahoma"/>
                <a:cs typeface="Tahoma"/>
              </a:rPr>
              <a:t>97,93%</a:t>
            </a:r>
            <a:r>
              <a:rPr sz="1750" b="1" spc="-25" dirty="0">
                <a:solidFill>
                  <a:srgbClr val="866CD3"/>
                </a:solidFill>
                <a:latin typeface="Tahoma"/>
                <a:cs typeface="Tahoma"/>
              </a:rPr>
              <a:t> </a:t>
            </a:r>
            <a:r>
              <a:rPr sz="1750" spc="70" dirty="0">
                <a:solidFill>
                  <a:srgbClr val="DFD5DE"/>
                </a:solidFill>
                <a:latin typeface="Tahoma"/>
                <a:cs typeface="Tahoma"/>
              </a:rPr>
              <a:t>довольны</a:t>
            </a:r>
            <a:r>
              <a:rPr sz="1750" spc="-50" dirty="0">
                <a:solidFill>
                  <a:srgbClr val="DFD5DE"/>
                </a:solidFill>
                <a:latin typeface="Tahoma"/>
                <a:cs typeface="Tahoma"/>
              </a:rPr>
              <a:t> </a:t>
            </a:r>
            <a:r>
              <a:rPr sz="1750" spc="55" dirty="0">
                <a:solidFill>
                  <a:srgbClr val="DFD5DE"/>
                </a:solidFill>
                <a:latin typeface="Tahoma"/>
                <a:cs typeface="Tahoma"/>
              </a:rPr>
              <a:t>клубной</a:t>
            </a:r>
            <a:endParaRPr sz="1750">
              <a:latin typeface="Tahoma"/>
              <a:cs typeface="Tahoma"/>
            </a:endParaRPr>
          </a:p>
          <a:p>
            <a:pPr marL="12700">
              <a:lnSpc>
                <a:spcPct val="100000"/>
              </a:lnSpc>
              <a:spcBef>
                <a:spcPts val="805"/>
              </a:spcBef>
            </a:pPr>
            <a:r>
              <a:rPr sz="1750" spc="65" dirty="0">
                <a:solidFill>
                  <a:srgbClr val="DFD5DE"/>
                </a:solidFill>
                <a:latin typeface="Tahoma"/>
                <a:cs typeface="Tahoma"/>
              </a:rPr>
              <a:t>работой</a:t>
            </a:r>
            <a:r>
              <a:rPr sz="1750" spc="-45" dirty="0">
                <a:solidFill>
                  <a:srgbClr val="DFD5DE"/>
                </a:solidFill>
                <a:latin typeface="Tahoma"/>
                <a:cs typeface="Tahoma"/>
              </a:rPr>
              <a:t> </a:t>
            </a:r>
            <a:r>
              <a:rPr sz="1750" spc="55" dirty="0">
                <a:solidFill>
                  <a:srgbClr val="DFD5DE"/>
                </a:solidFill>
                <a:latin typeface="Tahoma"/>
                <a:cs typeface="Tahoma"/>
              </a:rPr>
              <a:t>университета</a:t>
            </a:r>
            <a:endParaRPr sz="1750">
              <a:latin typeface="Tahoma"/>
              <a:cs typeface="Tahoma"/>
            </a:endParaRPr>
          </a:p>
        </p:txBody>
      </p:sp>
      <p:sp>
        <p:nvSpPr>
          <p:cNvPr id="7" name="object 7"/>
          <p:cNvSpPr txBox="1"/>
          <p:nvPr/>
        </p:nvSpPr>
        <p:spPr>
          <a:xfrm>
            <a:off x="4844288" y="4609643"/>
            <a:ext cx="3222625" cy="763270"/>
          </a:xfrm>
          <a:prstGeom prst="rect">
            <a:avLst/>
          </a:prstGeom>
        </p:spPr>
        <p:txBody>
          <a:bodyPr vert="horz" wrap="square" lIns="0" tIns="12700" rIns="0" bIns="0" rtlCol="0">
            <a:spAutoFit/>
          </a:bodyPr>
          <a:lstStyle/>
          <a:p>
            <a:pPr marL="12700" marR="5080">
              <a:lnSpc>
                <a:spcPct val="138300"/>
              </a:lnSpc>
              <a:spcBef>
                <a:spcPts val="100"/>
              </a:spcBef>
            </a:pPr>
            <a:r>
              <a:rPr sz="1750" spc="70" dirty="0">
                <a:solidFill>
                  <a:srgbClr val="DFD5DE"/>
                </a:solidFill>
                <a:latin typeface="Tahoma"/>
                <a:cs typeface="Tahoma"/>
              </a:rPr>
              <a:t>Студенты</a:t>
            </a:r>
            <a:r>
              <a:rPr sz="1750" spc="-80" dirty="0">
                <a:solidFill>
                  <a:srgbClr val="DFD5DE"/>
                </a:solidFill>
                <a:latin typeface="Tahoma"/>
                <a:cs typeface="Tahoma"/>
              </a:rPr>
              <a:t> </a:t>
            </a:r>
            <a:r>
              <a:rPr sz="1750" spc="50" dirty="0">
                <a:solidFill>
                  <a:srgbClr val="DFD5DE"/>
                </a:solidFill>
                <a:latin typeface="Tahoma"/>
                <a:cs typeface="Tahoma"/>
              </a:rPr>
              <a:t>активно</a:t>
            </a:r>
            <a:r>
              <a:rPr sz="1750" spc="-40" dirty="0">
                <a:solidFill>
                  <a:srgbClr val="DFD5DE"/>
                </a:solidFill>
                <a:latin typeface="Tahoma"/>
                <a:cs typeface="Tahoma"/>
              </a:rPr>
              <a:t> </a:t>
            </a:r>
            <a:r>
              <a:rPr sz="1750" spc="65" dirty="0">
                <a:solidFill>
                  <a:srgbClr val="DFD5DE"/>
                </a:solidFill>
                <a:latin typeface="Tahoma"/>
                <a:cs typeface="Tahoma"/>
              </a:rPr>
              <a:t>участвуют </a:t>
            </a:r>
            <a:r>
              <a:rPr sz="1750" spc="75" dirty="0">
                <a:solidFill>
                  <a:srgbClr val="DFD5DE"/>
                </a:solidFill>
                <a:latin typeface="Tahoma"/>
                <a:cs typeface="Tahoma"/>
              </a:rPr>
              <a:t>во</a:t>
            </a:r>
            <a:r>
              <a:rPr sz="1750" spc="-50" dirty="0">
                <a:solidFill>
                  <a:srgbClr val="DFD5DE"/>
                </a:solidFill>
                <a:latin typeface="Tahoma"/>
                <a:cs typeface="Tahoma"/>
              </a:rPr>
              <a:t> </a:t>
            </a:r>
            <a:r>
              <a:rPr sz="1750" spc="65" dirty="0">
                <a:solidFill>
                  <a:srgbClr val="DFD5DE"/>
                </a:solidFill>
                <a:latin typeface="Tahoma"/>
                <a:cs typeface="Tahoma"/>
              </a:rPr>
              <a:t>внеучебной</a:t>
            </a:r>
            <a:r>
              <a:rPr sz="1750" spc="-45" dirty="0">
                <a:solidFill>
                  <a:srgbClr val="DFD5DE"/>
                </a:solidFill>
                <a:latin typeface="Tahoma"/>
                <a:cs typeface="Tahoma"/>
              </a:rPr>
              <a:t> </a:t>
            </a:r>
            <a:r>
              <a:rPr sz="1750" spc="55" dirty="0">
                <a:solidFill>
                  <a:srgbClr val="DFD5DE"/>
                </a:solidFill>
                <a:latin typeface="Tahoma"/>
                <a:cs typeface="Tahoma"/>
              </a:rPr>
              <a:t>деятельности</a:t>
            </a:r>
            <a:endParaRPr sz="175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486400" cy="8229599"/>
          </a:xfrm>
          <a:prstGeom prst="rect">
            <a:avLst/>
          </a:prstGeom>
        </p:spPr>
      </p:pic>
      <p:sp>
        <p:nvSpPr>
          <p:cNvPr id="3" name="object 3"/>
          <p:cNvSpPr txBox="1">
            <a:spLocks noGrp="1"/>
          </p:cNvSpPr>
          <p:nvPr>
            <p:ph type="title"/>
          </p:nvPr>
        </p:nvSpPr>
        <p:spPr>
          <a:prstGeom prst="rect">
            <a:avLst/>
          </a:prstGeom>
        </p:spPr>
        <p:txBody>
          <a:bodyPr vert="horz" wrap="square" lIns="0" tIns="152527" rIns="0" bIns="0" rtlCol="0">
            <a:spAutoFit/>
          </a:bodyPr>
          <a:lstStyle/>
          <a:p>
            <a:pPr marL="5499735">
              <a:lnSpc>
                <a:spcPct val="100000"/>
              </a:lnSpc>
              <a:spcBef>
                <a:spcPts val="105"/>
              </a:spcBef>
            </a:pPr>
            <a:r>
              <a:rPr b="1" spc="-10" dirty="0">
                <a:latin typeface="Arial"/>
                <a:cs typeface="Arial"/>
              </a:rPr>
              <a:t>Д</a:t>
            </a:r>
            <a:r>
              <a:rPr b="1" spc="-185" dirty="0">
                <a:latin typeface="Arial"/>
                <a:cs typeface="Arial"/>
              </a:rPr>
              <a:t>о</a:t>
            </a:r>
            <a:r>
              <a:rPr b="1" spc="-440" dirty="0">
                <a:latin typeface="Arial"/>
                <a:cs typeface="Arial"/>
              </a:rPr>
              <a:t>с</a:t>
            </a:r>
            <a:r>
              <a:rPr b="1" spc="-325" dirty="0">
                <a:latin typeface="Arial"/>
                <a:cs typeface="Arial"/>
              </a:rPr>
              <a:t>т</a:t>
            </a:r>
            <a:r>
              <a:rPr b="1" spc="-10" dirty="0">
                <a:latin typeface="Arial"/>
                <a:cs typeface="Arial"/>
              </a:rPr>
              <a:t>уп</a:t>
            </a:r>
            <a:r>
              <a:rPr b="1" spc="-35" dirty="0">
                <a:latin typeface="Arial"/>
                <a:cs typeface="Arial"/>
              </a:rPr>
              <a:t>н</a:t>
            </a:r>
            <a:r>
              <a:rPr b="1" spc="-95" dirty="0">
                <a:latin typeface="Arial"/>
                <a:cs typeface="Arial"/>
              </a:rPr>
              <a:t>о</a:t>
            </a:r>
            <a:r>
              <a:rPr b="1" spc="-440" dirty="0">
                <a:latin typeface="Arial"/>
                <a:cs typeface="Arial"/>
              </a:rPr>
              <a:t>с</a:t>
            </a:r>
            <a:r>
              <a:rPr b="1" spc="-695" dirty="0">
                <a:latin typeface="Arial"/>
                <a:cs typeface="Arial"/>
              </a:rPr>
              <a:t>т</a:t>
            </a:r>
            <a:r>
              <a:rPr b="1" spc="-10" dirty="0">
                <a:latin typeface="Arial"/>
                <a:cs typeface="Arial"/>
              </a:rPr>
              <a:t>ь</a:t>
            </a:r>
            <a:r>
              <a:rPr b="1" spc="-254" dirty="0">
                <a:latin typeface="Arial"/>
                <a:cs typeface="Arial"/>
              </a:rPr>
              <a:t> </a:t>
            </a:r>
            <a:r>
              <a:rPr b="1" spc="-10" dirty="0">
                <a:latin typeface="Arial"/>
                <a:cs typeface="Arial"/>
              </a:rPr>
              <a:t>информации</a:t>
            </a:r>
          </a:p>
        </p:txBody>
      </p:sp>
      <p:grpSp>
        <p:nvGrpSpPr>
          <p:cNvPr id="4" name="object 4"/>
          <p:cNvGrpSpPr/>
          <p:nvPr/>
        </p:nvGrpSpPr>
        <p:grpSpPr>
          <a:xfrm>
            <a:off x="6277355" y="2484120"/>
            <a:ext cx="3672840" cy="2618740"/>
            <a:chOff x="6277355" y="2484120"/>
            <a:chExt cx="3672840" cy="2618740"/>
          </a:xfrm>
        </p:grpSpPr>
        <p:sp>
          <p:nvSpPr>
            <p:cNvPr id="5" name="object 5"/>
            <p:cNvSpPr/>
            <p:nvPr/>
          </p:nvSpPr>
          <p:spPr>
            <a:xfrm>
              <a:off x="6281165" y="2487930"/>
              <a:ext cx="3665220" cy="2611120"/>
            </a:xfrm>
            <a:custGeom>
              <a:avLst/>
              <a:gdLst/>
              <a:ahLst/>
              <a:cxnLst/>
              <a:rect l="l" t="t" r="r" b="b"/>
              <a:pathLst>
                <a:path w="3665220" h="2611120">
                  <a:moveTo>
                    <a:pt x="3569969" y="0"/>
                  </a:moveTo>
                  <a:lnTo>
                    <a:pt x="95250" y="0"/>
                  </a:lnTo>
                  <a:lnTo>
                    <a:pt x="58185" y="7489"/>
                  </a:lnTo>
                  <a:lnTo>
                    <a:pt x="27908" y="27908"/>
                  </a:lnTo>
                  <a:lnTo>
                    <a:pt x="7489" y="58185"/>
                  </a:lnTo>
                  <a:lnTo>
                    <a:pt x="0" y="95250"/>
                  </a:lnTo>
                  <a:lnTo>
                    <a:pt x="0" y="2515362"/>
                  </a:lnTo>
                  <a:lnTo>
                    <a:pt x="7489" y="2552426"/>
                  </a:lnTo>
                  <a:lnTo>
                    <a:pt x="27908" y="2582703"/>
                  </a:lnTo>
                  <a:lnTo>
                    <a:pt x="58185" y="2603122"/>
                  </a:lnTo>
                  <a:lnTo>
                    <a:pt x="95250" y="2610612"/>
                  </a:lnTo>
                  <a:lnTo>
                    <a:pt x="3569969" y="2610612"/>
                  </a:lnTo>
                  <a:lnTo>
                    <a:pt x="3607034" y="2603122"/>
                  </a:lnTo>
                  <a:lnTo>
                    <a:pt x="3637311" y="2582703"/>
                  </a:lnTo>
                  <a:lnTo>
                    <a:pt x="3657730" y="2552426"/>
                  </a:lnTo>
                  <a:lnTo>
                    <a:pt x="3665219" y="2515362"/>
                  </a:lnTo>
                  <a:lnTo>
                    <a:pt x="3665219" y="95250"/>
                  </a:lnTo>
                  <a:lnTo>
                    <a:pt x="3657730" y="58185"/>
                  </a:lnTo>
                  <a:lnTo>
                    <a:pt x="3637311" y="27908"/>
                  </a:lnTo>
                  <a:lnTo>
                    <a:pt x="3607034" y="7489"/>
                  </a:lnTo>
                  <a:lnTo>
                    <a:pt x="3569969" y="0"/>
                  </a:lnTo>
                  <a:close/>
                </a:path>
              </a:pathLst>
            </a:custGeom>
            <a:solidFill>
              <a:srgbClr val="2E1D62"/>
            </a:solidFill>
          </p:spPr>
          <p:txBody>
            <a:bodyPr wrap="square" lIns="0" tIns="0" rIns="0" bIns="0" rtlCol="0"/>
            <a:lstStyle/>
            <a:p>
              <a:endParaRPr/>
            </a:p>
          </p:txBody>
        </p:sp>
        <p:sp>
          <p:nvSpPr>
            <p:cNvPr id="6" name="object 6"/>
            <p:cNvSpPr/>
            <p:nvPr/>
          </p:nvSpPr>
          <p:spPr>
            <a:xfrm>
              <a:off x="6281165" y="2487930"/>
              <a:ext cx="3665220" cy="2611120"/>
            </a:xfrm>
            <a:custGeom>
              <a:avLst/>
              <a:gdLst/>
              <a:ahLst/>
              <a:cxnLst/>
              <a:rect l="l" t="t" r="r" b="b"/>
              <a:pathLst>
                <a:path w="3665220" h="2611120">
                  <a:moveTo>
                    <a:pt x="0" y="95250"/>
                  </a:moveTo>
                  <a:lnTo>
                    <a:pt x="7489" y="58185"/>
                  </a:lnTo>
                  <a:lnTo>
                    <a:pt x="27908" y="27908"/>
                  </a:lnTo>
                  <a:lnTo>
                    <a:pt x="58185" y="7489"/>
                  </a:lnTo>
                  <a:lnTo>
                    <a:pt x="95250" y="0"/>
                  </a:lnTo>
                  <a:lnTo>
                    <a:pt x="3569969" y="0"/>
                  </a:lnTo>
                  <a:lnTo>
                    <a:pt x="3607034" y="7489"/>
                  </a:lnTo>
                  <a:lnTo>
                    <a:pt x="3637311" y="27908"/>
                  </a:lnTo>
                  <a:lnTo>
                    <a:pt x="3657730" y="58185"/>
                  </a:lnTo>
                  <a:lnTo>
                    <a:pt x="3665219" y="95250"/>
                  </a:lnTo>
                  <a:lnTo>
                    <a:pt x="3665219" y="2515362"/>
                  </a:lnTo>
                  <a:lnTo>
                    <a:pt x="3657730" y="2552426"/>
                  </a:lnTo>
                  <a:lnTo>
                    <a:pt x="3637311" y="2582703"/>
                  </a:lnTo>
                  <a:lnTo>
                    <a:pt x="3607034" y="2603122"/>
                  </a:lnTo>
                  <a:lnTo>
                    <a:pt x="3569969" y="2610612"/>
                  </a:lnTo>
                  <a:lnTo>
                    <a:pt x="95250" y="2610612"/>
                  </a:lnTo>
                  <a:lnTo>
                    <a:pt x="58185" y="2603122"/>
                  </a:lnTo>
                  <a:lnTo>
                    <a:pt x="27908" y="2582703"/>
                  </a:lnTo>
                  <a:lnTo>
                    <a:pt x="7489" y="2552426"/>
                  </a:lnTo>
                  <a:lnTo>
                    <a:pt x="0" y="2515362"/>
                  </a:lnTo>
                  <a:lnTo>
                    <a:pt x="0" y="95250"/>
                  </a:lnTo>
                  <a:close/>
                </a:path>
              </a:pathLst>
            </a:custGeom>
            <a:ln w="7620">
              <a:solidFill>
                <a:srgbClr val="47367B"/>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515099" y="2721864"/>
              <a:ext cx="679703" cy="679703"/>
            </a:xfrm>
            <a:prstGeom prst="rect">
              <a:avLst/>
            </a:prstGeom>
          </p:spPr>
        </p:pic>
        <p:pic>
          <p:nvPicPr>
            <p:cNvPr id="8" name="object 8"/>
            <p:cNvPicPr/>
            <p:nvPr/>
          </p:nvPicPr>
          <p:blipFill>
            <a:blip r:embed="rId4" cstate="print"/>
            <a:stretch>
              <a:fillRect/>
            </a:stretch>
          </p:blipFill>
          <p:spPr>
            <a:xfrm>
              <a:off x="6702551" y="2909316"/>
              <a:ext cx="304800" cy="304800"/>
            </a:xfrm>
            <a:prstGeom prst="rect">
              <a:avLst/>
            </a:prstGeom>
          </p:spPr>
        </p:pic>
      </p:grpSp>
      <p:sp>
        <p:nvSpPr>
          <p:cNvPr id="9" name="object 9"/>
          <p:cNvSpPr txBox="1"/>
          <p:nvPr/>
        </p:nvSpPr>
        <p:spPr>
          <a:xfrm>
            <a:off x="6502654" y="3600069"/>
            <a:ext cx="2579370" cy="1240155"/>
          </a:xfrm>
          <a:prstGeom prst="rect">
            <a:avLst/>
          </a:prstGeom>
        </p:spPr>
        <p:txBody>
          <a:bodyPr vert="horz" wrap="square" lIns="0" tIns="13335" rIns="0" bIns="0" rtlCol="0">
            <a:spAutoFit/>
          </a:bodyPr>
          <a:lstStyle/>
          <a:p>
            <a:pPr marL="12700">
              <a:lnSpc>
                <a:spcPct val="100000"/>
              </a:lnSpc>
              <a:spcBef>
                <a:spcPts val="105"/>
              </a:spcBef>
            </a:pPr>
            <a:r>
              <a:rPr sz="2300" b="1" spc="-85" dirty="0">
                <a:solidFill>
                  <a:srgbClr val="DFD5DE"/>
                </a:solidFill>
                <a:latin typeface="Arial"/>
                <a:cs typeface="Arial"/>
              </a:rPr>
              <a:t>Социальные</a:t>
            </a:r>
            <a:r>
              <a:rPr sz="2300" b="1" spc="-65" dirty="0">
                <a:solidFill>
                  <a:srgbClr val="DFD5DE"/>
                </a:solidFill>
                <a:latin typeface="Arial"/>
                <a:cs typeface="Arial"/>
              </a:rPr>
              <a:t> </a:t>
            </a:r>
            <a:r>
              <a:rPr sz="2300" b="1" spc="-20" dirty="0">
                <a:solidFill>
                  <a:srgbClr val="DFD5DE"/>
                </a:solidFill>
                <a:latin typeface="Arial"/>
                <a:cs typeface="Arial"/>
              </a:rPr>
              <a:t>сети</a:t>
            </a:r>
            <a:endParaRPr sz="2300">
              <a:latin typeface="Arial"/>
              <a:cs typeface="Arial"/>
            </a:endParaRPr>
          </a:p>
          <a:p>
            <a:pPr marL="12700">
              <a:lnSpc>
                <a:spcPct val="100000"/>
              </a:lnSpc>
              <a:spcBef>
                <a:spcPts val="1790"/>
              </a:spcBef>
            </a:pPr>
            <a:r>
              <a:rPr sz="1750" spc="70" dirty="0">
                <a:solidFill>
                  <a:srgbClr val="DFD5DE"/>
                </a:solidFill>
                <a:latin typeface="Tahoma"/>
                <a:cs typeface="Tahoma"/>
              </a:rPr>
              <a:t>95,28%</a:t>
            </a:r>
            <a:r>
              <a:rPr sz="1750" spc="-85" dirty="0">
                <a:solidFill>
                  <a:srgbClr val="DFD5DE"/>
                </a:solidFill>
                <a:latin typeface="Tahoma"/>
                <a:cs typeface="Tahoma"/>
              </a:rPr>
              <a:t> </a:t>
            </a:r>
            <a:r>
              <a:rPr sz="1750" spc="60" dirty="0">
                <a:solidFill>
                  <a:srgbClr val="DFD5DE"/>
                </a:solidFill>
                <a:latin typeface="Tahoma"/>
                <a:cs typeface="Tahoma"/>
              </a:rPr>
              <a:t>знают</a:t>
            </a:r>
            <a:r>
              <a:rPr sz="1750" spc="-60" dirty="0">
                <a:solidFill>
                  <a:srgbClr val="DFD5DE"/>
                </a:solidFill>
                <a:latin typeface="Tahoma"/>
                <a:cs typeface="Tahoma"/>
              </a:rPr>
              <a:t> </a:t>
            </a:r>
            <a:r>
              <a:rPr sz="1750" spc="95" dirty="0">
                <a:solidFill>
                  <a:srgbClr val="DFD5DE"/>
                </a:solidFill>
                <a:latin typeface="Tahoma"/>
                <a:cs typeface="Tahoma"/>
              </a:rPr>
              <a:t>о</a:t>
            </a:r>
            <a:r>
              <a:rPr sz="1750" spc="-55" dirty="0">
                <a:solidFill>
                  <a:srgbClr val="DFD5DE"/>
                </a:solidFill>
                <a:latin typeface="Tahoma"/>
                <a:cs typeface="Tahoma"/>
              </a:rPr>
              <a:t> </a:t>
            </a:r>
            <a:r>
              <a:rPr sz="1750" spc="60" dirty="0">
                <a:solidFill>
                  <a:srgbClr val="DFD5DE"/>
                </a:solidFill>
                <a:latin typeface="Tahoma"/>
                <a:cs typeface="Tahoma"/>
              </a:rPr>
              <a:t>записи</a:t>
            </a:r>
            <a:endParaRPr sz="1750">
              <a:latin typeface="Tahoma"/>
              <a:cs typeface="Tahoma"/>
            </a:endParaRPr>
          </a:p>
          <a:p>
            <a:pPr marL="12700">
              <a:lnSpc>
                <a:spcPct val="100000"/>
              </a:lnSpc>
              <a:spcBef>
                <a:spcPts val="805"/>
              </a:spcBef>
            </a:pPr>
            <a:r>
              <a:rPr sz="1750" spc="75" dirty="0">
                <a:solidFill>
                  <a:srgbClr val="DFD5DE"/>
                </a:solidFill>
                <a:latin typeface="Tahoma"/>
                <a:cs typeface="Tahoma"/>
              </a:rPr>
              <a:t>через</a:t>
            </a:r>
            <a:r>
              <a:rPr sz="1750" spc="-45" dirty="0">
                <a:solidFill>
                  <a:srgbClr val="DFD5DE"/>
                </a:solidFill>
                <a:latin typeface="Tahoma"/>
                <a:cs typeface="Tahoma"/>
              </a:rPr>
              <a:t> </a:t>
            </a:r>
            <a:r>
              <a:rPr sz="1750" spc="-10" dirty="0">
                <a:solidFill>
                  <a:srgbClr val="DFD5DE"/>
                </a:solidFill>
                <a:latin typeface="Tahoma"/>
                <a:cs typeface="Tahoma"/>
              </a:rPr>
              <a:t>Instagram</a:t>
            </a:r>
            <a:endParaRPr sz="1750">
              <a:latin typeface="Tahoma"/>
              <a:cs typeface="Tahoma"/>
            </a:endParaRPr>
          </a:p>
        </p:txBody>
      </p:sp>
      <p:grpSp>
        <p:nvGrpSpPr>
          <p:cNvPr id="10" name="object 10"/>
          <p:cNvGrpSpPr/>
          <p:nvPr/>
        </p:nvGrpSpPr>
        <p:grpSpPr>
          <a:xfrm>
            <a:off x="10168128" y="2484120"/>
            <a:ext cx="3672840" cy="2618740"/>
            <a:chOff x="10168128" y="2484120"/>
            <a:chExt cx="3672840" cy="2618740"/>
          </a:xfrm>
        </p:grpSpPr>
        <p:sp>
          <p:nvSpPr>
            <p:cNvPr id="11" name="object 11"/>
            <p:cNvSpPr/>
            <p:nvPr/>
          </p:nvSpPr>
          <p:spPr>
            <a:xfrm>
              <a:off x="10171938" y="2487930"/>
              <a:ext cx="3665220" cy="2611120"/>
            </a:xfrm>
            <a:custGeom>
              <a:avLst/>
              <a:gdLst/>
              <a:ahLst/>
              <a:cxnLst/>
              <a:rect l="l" t="t" r="r" b="b"/>
              <a:pathLst>
                <a:path w="3665219" h="2611120">
                  <a:moveTo>
                    <a:pt x="3569969" y="0"/>
                  </a:moveTo>
                  <a:lnTo>
                    <a:pt x="95250" y="0"/>
                  </a:lnTo>
                  <a:lnTo>
                    <a:pt x="58185" y="7489"/>
                  </a:lnTo>
                  <a:lnTo>
                    <a:pt x="27908" y="27908"/>
                  </a:lnTo>
                  <a:lnTo>
                    <a:pt x="7489" y="58185"/>
                  </a:lnTo>
                  <a:lnTo>
                    <a:pt x="0" y="95250"/>
                  </a:lnTo>
                  <a:lnTo>
                    <a:pt x="0" y="2515362"/>
                  </a:lnTo>
                  <a:lnTo>
                    <a:pt x="7489" y="2552426"/>
                  </a:lnTo>
                  <a:lnTo>
                    <a:pt x="27908" y="2582703"/>
                  </a:lnTo>
                  <a:lnTo>
                    <a:pt x="58185" y="2603122"/>
                  </a:lnTo>
                  <a:lnTo>
                    <a:pt x="95250" y="2610612"/>
                  </a:lnTo>
                  <a:lnTo>
                    <a:pt x="3569969" y="2610612"/>
                  </a:lnTo>
                  <a:lnTo>
                    <a:pt x="3607034" y="2603122"/>
                  </a:lnTo>
                  <a:lnTo>
                    <a:pt x="3637311" y="2582703"/>
                  </a:lnTo>
                  <a:lnTo>
                    <a:pt x="3657730" y="2552426"/>
                  </a:lnTo>
                  <a:lnTo>
                    <a:pt x="3665219" y="2515362"/>
                  </a:lnTo>
                  <a:lnTo>
                    <a:pt x="3665219" y="95250"/>
                  </a:lnTo>
                  <a:lnTo>
                    <a:pt x="3657730" y="58185"/>
                  </a:lnTo>
                  <a:lnTo>
                    <a:pt x="3637311" y="27908"/>
                  </a:lnTo>
                  <a:lnTo>
                    <a:pt x="3607034" y="7489"/>
                  </a:lnTo>
                  <a:lnTo>
                    <a:pt x="3569969" y="0"/>
                  </a:lnTo>
                  <a:close/>
                </a:path>
              </a:pathLst>
            </a:custGeom>
            <a:solidFill>
              <a:srgbClr val="2E1D62"/>
            </a:solidFill>
          </p:spPr>
          <p:txBody>
            <a:bodyPr wrap="square" lIns="0" tIns="0" rIns="0" bIns="0" rtlCol="0"/>
            <a:lstStyle/>
            <a:p>
              <a:endParaRPr/>
            </a:p>
          </p:txBody>
        </p:sp>
        <p:sp>
          <p:nvSpPr>
            <p:cNvPr id="12" name="object 12"/>
            <p:cNvSpPr/>
            <p:nvPr/>
          </p:nvSpPr>
          <p:spPr>
            <a:xfrm>
              <a:off x="10171938" y="2487930"/>
              <a:ext cx="3665220" cy="2611120"/>
            </a:xfrm>
            <a:custGeom>
              <a:avLst/>
              <a:gdLst/>
              <a:ahLst/>
              <a:cxnLst/>
              <a:rect l="l" t="t" r="r" b="b"/>
              <a:pathLst>
                <a:path w="3665219" h="2611120">
                  <a:moveTo>
                    <a:pt x="0" y="95250"/>
                  </a:moveTo>
                  <a:lnTo>
                    <a:pt x="7489" y="58185"/>
                  </a:lnTo>
                  <a:lnTo>
                    <a:pt x="27908" y="27908"/>
                  </a:lnTo>
                  <a:lnTo>
                    <a:pt x="58185" y="7489"/>
                  </a:lnTo>
                  <a:lnTo>
                    <a:pt x="95250" y="0"/>
                  </a:lnTo>
                  <a:lnTo>
                    <a:pt x="3569969" y="0"/>
                  </a:lnTo>
                  <a:lnTo>
                    <a:pt x="3607034" y="7489"/>
                  </a:lnTo>
                  <a:lnTo>
                    <a:pt x="3637311" y="27908"/>
                  </a:lnTo>
                  <a:lnTo>
                    <a:pt x="3657730" y="58185"/>
                  </a:lnTo>
                  <a:lnTo>
                    <a:pt x="3665219" y="95250"/>
                  </a:lnTo>
                  <a:lnTo>
                    <a:pt x="3665219" y="2515362"/>
                  </a:lnTo>
                  <a:lnTo>
                    <a:pt x="3657730" y="2552426"/>
                  </a:lnTo>
                  <a:lnTo>
                    <a:pt x="3637311" y="2582703"/>
                  </a:lnTo>
                  <a:lnTo>
                    <a:pt x="3607034" y="2603122"/>
                  </a:lnTo>
                  <a:lnTo>
                    <a:pt x="3569969" y="2610612"/>
                  </a:lnTo>
                  <a:lnTo>
                    <a:pt x="95250" y="2610612"/>
                  </a:lnTo>
                  <a:lnTo>
                    <a:pt x="58185" y="2603122"/>
                  </a:lnTo>
                  <a:lnTo>
                    <a:pt x="27908" y="2582703"/>
                  </a:lnTo>
                  <a:lnTo>
                    <a:pt x="7489" y="2552426"/>
                  </a:lnTo>
                  <a:lnTo>
                    <a:pt x="0" y="2515362"/>
                  </a:lnTo>
                  <a:lnTo>
                    <a:pt x="0" y="95250"/>
                  </a:lnTo>
                  <a:close/>
                </a:path>
              </a:pathLst>
            </a:custGeom>
            <a:ln w="7620">
              <a:solidFill>
                <a:srgbClr val="47367B"/>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10405872" y="2721864"/>
              <a:ext cx="681227" cy="679703"/>
            </a:xfrm>
            <a:prstGeom prst="rect">
              <a:avLst/>
            </a:prstGeom>
          </p:spPr>
        </p:pic>
        <p:pic>
          <p:nvPicPr>
            <p:cNvPr id="14" name="object 14"/>
            <p:cNvPicPr/>
            <p:nvPr/>
          </p:nvPicPr>
          <p:blipFill>
            <a:blip r:embed="rId4" cstate="print"/>
            <a:stretch>
              <a:fillRect/>
            </a:stretch>
          </p:blipFill>
          <p:spPr>
            <a:xfrm>
              <a:off x="10593324" y="2909316"/>
              <a:ext cx="306324" cy="304800"/>
            </a:xfrm>
            <a:prstGeom prst="rect">
              <a:avLst/>
            </a:prstGeom>
          </p:spPr>
        </p:pic>
      </p:grpSp>
      <p:sp>
        <p:nvSpPr>
          <p:cNvPr id="15" name="object 15"/>
          <p:cNvSpPr txBox="1"/>
          <p:nvPr/>
        </p:nvSpPr>
        <p:spPr>
          <a:xfrm>
            <a:off x="10394695" y="3600069"/>
            <a:ext cx="2637155" cy="1240155"/>
          </a:xfrm>
          <a:prstGeom prst="rect">
            <a:avLst/>
          </a:prstGeom>
        </p:spPr>
        <p:txBody>
          <a:bodyPr vert="horz" wrap="square" lIns="0" tIns="13335" rIns="0" bIns="0" rtlCol="0">
            <a:spAutoFit/>
          </a:bodyPr>
          <a:lstStyle/>
          <a:p>
            <a:pPr marL="12700">
              <a:lnSpc>
                <a:spcPct val="100000"/>
              </a:lnSpc>
              <a:spcBef>
                <a:spcPts val="105"/>
              </a:spcBef>
            </a:pPr>
            <a:r>
              <a:rPr sz="2300" b="1" spc="-25" dirty="0">
                <a:solidFill>
                  <a:srgbClr val="DFD5DE"/>
                </a:solidFill>
                <a:latin typeface="Arial"/>
                <a:cs typeface="Arial"/>
              </a:rPr>
              <a:t>Кабинет</a:t>
            </a:r>
            <a:r>
              <a:rPr sz="2300" b="1" spc="-114" dirty="0">
                <a:solidFill>
                  <a:srgbClr val="DFD5DE"/>
                </a:solidFill>
                <a:latin typeface="Arial"/>
                <a:cs typeface="Arial"/>
              </a:rPr>
              <a:t> </a:t>
            </a:r>
            <a:r>
              <a:rPr sz="2300" b="1" spc="-25" dirty="0">
                <a:solidFill>
                  <a:srgbClr val="DFD5DE"/>
                </a:solidFill>
                <a:latin typeface="Arial"/>
                <a:cs typeface="Arial"/>
              </a:rPr>
              <a:t>КДМ</a:t>
            </a:r>
            <a:endParaRPr sz="2300">
              <a:latin typeface="Arial"/>
              <a:cs typeface="Arial"/>
            </a:endParaRPr>
          </a:p>
          <a:p>
            <a:pPr marL="12700">
              <a:lnSpc>
                <a:spcPct val="100000"/>
              </a:lnSpc>
              <a:spcBef>
                <a:spcPts val="1790"/>
              </a:spcBef>
            </a:pPr>
            <a:r>
              <a:rPr sz="1750" spc="-20" dirty="0">
                <a:solidFill>
                  <a:srgbClr val="DFD5DE"/>
                </a:solidFill>
                <a:latin typeface="Tahoma"/>
                <a:cs typeface="Tahoma"/>
              </a:rPr>
              <a:t>1,27%</a:t>
            </a:r>
            <a:r>
              <a:rPr sz="1750" spc="-95" dirty="0">
                <a:solidFill>
                  <a:srgbClr val="DFD5DE"/>
                </a:solidFill>
                <a:latin typeface="Tahoma"/>
                <a:cs typeface="Tahoma"/>
              </a:rPr>
              <a:t> </a:t>
            </a:r>
            <a:r>
              <a:rPr sz="1750" spc="90" dirty="0">
                <a:solidFill>
                  <a:srgbClr val="DFD5DE"/>
                </a:solidFill>
                <a:latin typeface="Tahoma"/>
                <a:cs typeface="Tahoma"/>
              </a:rPr>
              <a:t>могут</a:t>
            </a:r>
            <a:r>
              <a:rPr sz="1750" spc="-75" dirty="0">
                <a:solidFill>
                  <a:srgbClr val="DFD5DE"/>
                </a:solidFill>
                <a:latin typeface="Tahoma"/>
                <a:cs typeface="Tahoma"/>
              </a:rPr>
              <a:t> </a:t>
            </a:r>
            <a:r>
              <a:rPr sz="1750" spc="60" dirty="0">
                <a:solidFill>
                  <a:srgbClr val="DFD5DE"/>
                </a:solidFill>
                <a:latin typeface="Tahoma"/>
                <a:cs typeface="Tahoma"/>
              </a:rPr>
              <a:t>записаться</a:t>
            </a:r>
            <a:endParaRPr sz="1750">
              <a:latin typeface="Tahoma"/>
              <a:cs typeface="Tahoma"/>
            </a:endParaRPr>
          </a:p>
          <a:p>
            <a:pPr marL="12700">
              <a:lnSpc>
                <a:spcPct val="100000"/>
              </a:lnSpc>
              <a:spcBef>
                <a:spcPts val="805"/>
              </a:spcBef>
            </a:pPr>
            <a:r>
              <a:rPr sz="1750" spc="-10" dirty="0">
                <a:solidFill>
                  <a:srgbClr val="DFD5DE"/>
                </a:solidFill>
                <a:latin typeface="Tahoma"/>
                <a:cs typeface="Tahoma"/>
              </a:rPr>
              <a:t>лично</a:t>
            </a:r>
            <a:endParaRPr sz="1750">
              <a:latin typeface="Tahoma"/>
              <a:cs typeface="Tahoma"/>
            </a:endParaRPr>
          </a:p>
        </p:txBody>
      </p:sp>
      <p:grpSp>
        <p:nvGrpSpPr>
          <p:cNvPr id="16" name="object 16"/>
          <p:cNvGrpSpPr/>
          <p:nvPr/>
        </p:nvGrpSpPr>
        <p:grpSpPr>
          <a:xfrm>
            <a:off x="6277355" y="5320284"/>
            <a:ext cx="7564120" cy="2255520"/>
            <a:chOff x="6277355" y="5320284"/>
            <a:chExt cx="7564120" cy="2255520"/>
          </a:xfrm>
        </p:grpSpPr>
        <p:sp>
          <p:nvSpPr>
            <p:cNvPr id="17" name="object 17"/>
            <p:cNvSpPr/>
            <p:nvPr/>
          </p:nvSpPr>
          <p:spPr>
            <a:xfrm>
              <a:off x="6281165" y="5324094"/>
              <a:ext cx="7556500" cy="2247900"/>
            </a:xfrm>
            <a:custGeom>
              <a:avLst/>
              <a:gdLst/>
              <a:ahLst/>
              <a:cxnLst/>
              <a:rect l="l" t="t" r="r" b="b"/>
              <a:pathLst>
                <a:path w="7556500" h="2247900">
                  <a:moveTo>
                    <a:pt x="7460742" y="0"/>
                  </a:moveTo>
                  <a:lnTo>
                    <a:pt x="95250" y="0"/>
                  </a:lnTo>
                  <a:lnTo>
                    <a:pt x="58185" y="7489"/>
                  </a:lnTo>
                  <a:lnTo>
                    <a:pt x="27908" y="27908"/>
                  </a:lnTo>
                  <a:lnTo>
                    <a:pt x="7489" y="58185"/>
                  </a:lnTo>
                  <a:lnTo>
                    <a:pt x="0" y="95249"/>
                  </a:lnTo>
                  <a:lnTo>
                    <a:pt x="0" y="2152611"/>
                  </a:lnTo>
                  <a:lnTo>
                    <a:pt x="7489" y="2189703"/>
                  </a:lnTo>
                  <a:lnTo>
                    <a:pt x="27908" y="2219991"/>
                  </a:lnTo>
                  <a:lnTo>
                    <a:pt x="58185" y="2240412"/>
                  </a:lnTo>
                  <a:lnTo>
                    <a:pt x="95250" y="2247899"/>
                  </a:lnTo>
                  <a:lnTo>
                    <a:pt x="7460742" y="2247899"/>
                  </a:lnTo>
                  <a:lnTo>
                    <a:pt x="7497806" y="2240412"/>
                  </a:lnTo>
                  <a:lnTo>
                    <a:pt x="7528083" y="2219991"/>
                  </a:lnTo>
                  <a:lnTo>
                    <a:pt x="7548502" y="2189703"/>
                  </a:lnTo>
                  <a:lnTo>
                    <a:pt x="7555992" y="2152611"/>
                  </a:lnTo>
                  <a:lnTo>
                    <a:pt x="7555992" y="95249"/>
                  </a:lnTo>
                  <a:lnTo>
                    <a:pt x="7548502" y="58185"/>
                  </a:lnTo>
                  <a:lnTo>
                    <a:pt x="7528083" y="27908"/>
                  </a:lnTo>
                  <a:lnTo>
                    <a:pt x="7497806" y="7489"/>
                  </a:lnTo>
                  <a:lnTo>
                    <a:pt x="7460742" y="0"/>
                  </a:lnTo>
                  <a:close/>
                </a:path>
              </a:pathLst>
            </a:custGeom>
            <a:solidFill>
              <a:srgbClr val="2E1D62"/>
            </a:solidFill>
          </p:spPr>
          <p:txBody>
            <a:bodyPr wrap="square" lIns="0" tIns="0" rIns="0" bIns="0" rtlCol="0"/>
            <a:lstStyle/>
            <a:p>
              <a:endParaRPr/>
            </a:p>
          </p:txBody>
        </p:sp>
        <p:sp>
          <p:nvSpPr>
            <p:cNvPr id="18" name="object 18"/>
            <p:cNvSpPr/>
            <p:nvPr/>
          </p:nvSpPr>
          <p:spPr>
            <a:xfrm>
              <a:off x="6281165" y="5324094"/>
              <a:ext cx="7556500" cy="2247900"/>
            </a:xfrm>
            <a:custGeom>
              <a:avLst/>
              <a:gdLst/>
              <a:ahLst/>
              <a:cxnLst/>
              <a:rect l="l" t="t" r="r" b="b"/>
              <a:pathLst>
                <a:path w="7556500" h="2247900">
                  <a:moveTo>
                    <a:pt x="0" y="95249"/>
                  </a:moveTo>
                  <a:lnTo>
                    <a:pt x="7489" y="58185"/>
                  </a:lnTo>
                  <a:lnTo>
                    <a:pt x="27908" y="27908"/>
                  </a:lnTo>
                  <a:lnTo>
                    <a:pt x="58185" y="7489"/>
                  </a:lnTo>
                  <a:lnTo>
                    <a:pt x="95250" y="0"/>
                  </a:lnTo>
                  <a:lnTo>
                    <a:pt x="7460742" y="0"/>
                  </a:lnTo>
                  <a:lnTo>
                    <a:pt x="7497806" y="7489"/>
                  </a:lnTo>
                  <a:lnTo>
                    <a:pt x="7528083" y="27908"/>
                  </a:lnTo>
                  <a:lnTo>
                    <a:pt x="7548502" y="58185"/>
                  </a:lnTo>
                  <a:lnTo>
                    <a:pt x="7555992" y="95249"/>
                  </a:lnTo>
                  <a:lnTo>
                    <a:pt x="7555992" y="2152611"/>
                  </a:lnTo>
                  <a:lnTo>
                    <a:pt x="7548502" y="2189703"/>
                  </a:lnTo>
                  <a:lnTo>
                    <a:pt x="7528083" y="2219991"/>
                  </a:lnTo>
                  <a:lnTo>
                    <a:pt x="7497806" y="2240412"/>
                  </a:lnTo>
                  <a:lnTo>
                    <a:pt x="7460742" y="2247899"/>
                  </a:lnTo>
                  <a:lnTo>
                    <a:pt x="95250" y="2247899"/>
                  </a:lnTo>
                  <a:lnTo>
                    <a:pt x="58185" y="2240412"/>
                  </a:lnTo>
                  <a:lnTo>
                    <a:pt x="27908" y="2219991"/>
                  </a:lnTo>
                  <a:lnTo>
                    <a:pt x="7489" y="2189703"/>
                  </a:lnTo>
                  <a:lnTo>
                    <a:pt x="0" y="2152611"/>
                  </a:lnTo>
                  <a:lnTo>
                    <a:pt x="0" y="95249"/>
                  </a:lnTo>
                  <a:close/>
                </a:path>
              </a:pathLst>
            </a:custGeom>
            <a:ln w="7620">
              <a:solidFill>
                <a:srgbClr val="47367B"/>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6515099" y="5558028"/>
              <a:ext cx="679703" cy="681228"/>
            </a:xfrm>
            <a:prstGeom prst="rect">
              <a:avLst/>
            </a:prstGeom>
          </p:spPr>
        </p:pic>
        <p:pic>
          <p:nvPicPr>
            <p:cNvPr id="20" name="object 20"/>
            <p:cNvPicPr/>
            <p:nvPr/>
          </p:nvPicPr>
          <p:blipFill>
            <a:blip r:embed="rId4" cstate="print"/>
            <a:stretch>
              <a:fillRect/>
            </a:stretch>
          </p:blipFill>
          <p:spPr>
            <a:xfrm>
              <a:off x="6702551" y="5745480"/>
              <a:ext cx="304800" cy="306324"/>
            </a:xfrm>
            <a:prstGeom prst="rect">
              <a:avLst/>
            </a:prstGeom>
          </p:spPr>
        </p:pic>
      </p:grpSp>
      <p:sp>
        <p:nvSpPr>
          <p:cNvPr id="21" name="object 21"/>
          <p:cNvSpPr txBox="1"/>
          <p:nvPr/>
        </p:nvSpPr>
        <p:spPr>
          <a:xfrm>
            <a:off x="6502654" y="6437503"/>
            <a:ext cx="4166235" cy="871219"/>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DFD5DE"/>
                </a:solidFill>
                <a:latin typeface="Arial"/>
                <a:cs typeface="Arial"/>
              </a:rPr>
              <a:t>Не</a:t>
            </a:r>
            <a:r>
              <a:rPr sz="2300" b="1" spc="-10" dirty="0">
                <a:solidFill>
                  <a:srgbClr val="DFD5DE"/>
                </a:solidFill>
                <a:latin typeface="Arial"/>
                <a:cs typeface="Arial"/>
              </a:rPr>
              <a:t> знают</a:t>
            </a:r>
            <a:endParaRPr sz="2300">
              <a:latin typeface="Arial"/>
              <a:cs typeface="Arial"/>
            </a:endParaRPr>
          </a:p>
          <a:p>
            <a:pPr marL="12700">
              <a:lnSpc>
                <a:spcPct val="100000"/>
              </a:lnSpc>
              <a:spcBef>
                <a:spcPts val="1795"/>
              </a:spcBef>
            </a:pPr>
            <a:r>
              <a:rPr sz="1750" spc="70" dirty="0">
                <a:solidFill>
                  <a:srgbClr val="DFD5DE"/>
                </a:solidFill>
                <a:latin typeface="Tahoma"/>
                <a:cs typeface="Tahoma"/>
              </a:rPr>
              <a:t>3,45%</a:t>
            </a:r>
            <a:r>
              <a:rPr sz="1750" spc="-65" dirty="0">
                <a:solidFill>
                  <a:srgbClr val="DFD5DE"/>
                </a:solidFill>
                <a:latin typeface="Tahoma"/>
                <a:cs typeface="Tahoma"/>
              </a:rPr>
              <a:t> </a:t>
            </a:r>
            <a:r>
              <a:rPr sz="1750" spc="80" dirty="0">
                <a:solidFill>
                  <a:srgbClr val="DFD5DE"/>
                </a:solidFill>
                <a:latin typeface="Tahoma"/>
                <a:cs typeface="Tahoma"/>
              </a:rPr>
              <a:t>нуждаются</a:t>
            </a:r>
            <a:r>
              <a:rPr sz="1750" spc="-50" dirty="0">
                <a:solidFill>
                  <a:srgbClr val="DFD5DE"/>
                </a:solidFill>
                <a:latin typeface="Tahoma"/>
                <a:cs typeface="Tahoma"/>
              </a:rPr>
              <a:t> </a:t>
            </a:r>
            <a:r>
              <a:rPr sz="1750" spc="70" dirty="0">
                <a:solidFill>
                  <a:srgbClr val="DFD5DE"/>
                </a:solidFill>
                <a:latin typeface="Tahoma"/>
                <a:cs typeface="Tahoma"/>
              </a:rPr>
              <a:t>в</a:t>
            </a:r>
            <a:r>
              <a:rPr sz="1750" spc="-40" dirty="0">
                <a:solidFill>
                  <a:srgbClr val="DFD5DE"/>
                </a:solidFill>
                <a:latin typeface="Tahoma"/>
                <a:cs typeface="Tahoma"/>
              </a:rPr>
              <a:t> </a:t>
            </a:r>
            <a:r>
              <a:rPr sz="1750" spc="50" dirty="0">
                <a:solidFill>
                  <a:srgbClr val="DFD5DE"/>
                </a:solidFill>
                <a:latin typeface="Tahoma"/>
                <a:cs typeface="Tahoma"/>
              </a:rPr>
              <a:t>информировании</a:t>
            </a:r>
            <a:endParaRPr sz="175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03731" rIns="0" bIns="0" rtlCol="0">
            <a:spAutoFit/>
          </a:bodyPr>
          <a:lstStyle/>
          <a:p>
            <a:pPr marL="12700">
              <a:lnSpc>
                <a:spcPct val="100000"/>
              </a:lnSpc>
              <a:spcBef>
                <a:spcPts val="105"/>
              </a:spcBef>
            </a:pPr>
            <a:r>
              <a:rPr b="1" spc="-10" dirty="0">
                <a:latin typeface="Arial"/>
                <a:cs typeface="Arial"/>
              </a:rPr>
              <a:t>К</a:t>
            </a:r>
            <a:r>
              <a:rPr b="1" spc="-90" dirty="0">
                <a:latin typeface="Arial"/>
                <a:cs typeface="Arial"/>
              </a:rPr>
              <a:t>о</a:t>
            </a:r>
            <a:r>
              <a:rPr b="1" spc="-35" dirty="0">
                <a:latin typeface="Arial"/>
                <a:cs typeface="Arial"/>
              </a:rPr>
              <a:t>н</a:t>
            </a:r>
            <a:r>
              <a:rPr b="1" spc="-125" dirty="0">
                <a:latin typeface="Arial"/>
                <a:cs typeface="Arial"/>
              </a:rPr>
              <a:t>ф</a:t>
            </a:r>
            <a:r>
              <a:rPr b="1" spc="-15" dirty="0">
                <a:latin typeface="Arial"/>
                <a:cs typeface="Arial"/>
              </a:rPr>
              <a:t>лик</a:t>
            </a:r>
            <a:r>
              <a:rPr b="1" spc="-800" dirty="0">
                <a:latin typeface="Arial"/>
                <a:cs typeface="Arial"/>
              </a:rPr>
              <a:t>т</a:t>
            </a:r>
            <a:r>
              <a:rPr b="1" spc="-15" dirty="0">
                <a:latin typeface="Arial"/>
                <a:cs typeface="Arial"/>
              </a:rPr>
              <a:t>ы</a:t>
            </a:r>
            <a:r>
              <a:rPr b="1" spc="-365" dirty="0">
                <a:latin typeface="Arial"/>
                <a:cs typeface="Arial"/>
              </a:rPr>
              <a:t> </a:t>
            </a:r>
            <a:r>
              <a:rPr b="1" dirty="0">
                <a:latin typeface="Arial"/>
                <a:cs typeface="Arial"/>
              </a:rPr>
              <a:t>и</a:t>
            </a:r>
            <a:r>
              <a:rPr b="1" spc="-15" dirty="0">
                <a:latin typeface="Arial"/>
                <a:cs typeface="Arial"/>
              </a:rPr>
              <a:t> </a:t>
            </a:r>
            <a:r>
              <a:rPr b="1" dirty="0">
                <a:latin typeface="Arial"/>
                <a:cs typeface="Arial"/>
              </a:rPr>
              <a:t>их</a:t>
            </a:r>
            <a:r>
              <a:rPr b="1" spc="50" dirty="0">
                <a:latin typeface="Arial"/>
                <a:cs typeface="Arial"/>
              </a:rPr>
              <a:t> </a:t>
            </a:r>
            <a:r>
              <a:rPr b="1" spc="-10" dirty="0">
                <a:latin typeface="Arial"/>
                <a:cs typeface="Arial"/>
              </a:rPr>
              <a:t>решение</a:t>
            </a:r>
          </a:p>
        </p:txBody>
      </p:sp>
      <p:pic>
        <p:nvPicPr>
          <p:cNvPr id="3" name="object 3"/>
          <p:cNvPicPr/>
          <p:nvPr/>
        </p:nvPicPr>
        <p:blipFill>
          <a:blip r:embed="rId2" cstate="print"/>
          <a:stretch>
            <a:fillRect/>
          </a:stretch>
        </p:blipFill>
        <p:spPr>
          <a:xfrm>
            <a:off x="794004" y="3107435"/>
            <a:ext cx="13042392" cy="906780"/>
          </a:xfrm>
          <a:prstGeom prst="rect">
            <a:avLst/>
          </a:prstGeom>
        </p:spPr>
      </p:pic>
      <p:sp>
        <p:nvSpPr>
          <p:cNvPr id="4" name="object 4"/>
          <p:cNvSpPr txBox="1"/>
          <p:nvPr/>
        </p:nvSpPr>
        <p:spPr>
          <a:xfrm>
            <a:off x="1008075" y="4212716"/>
            <a:ext cx="3805554" cy="1240155"/>
          </a:xfrm>
          <a:prstGeom prst="rect">
            <a:avLst/>
          </a:prstGeom>
        </p:spPr>
        <p:txBody>
          <a:bodyPr vert="horz" wrap="square" lIns="0" tIns="13335" rIns="0" bIns="0" rtlCol="0">
            <a:spAutoFit/>
          </a:bodyPr>
          <a:lstStyle/>
          <a:p>
            <a:pPr marL="12700">
              <a:lnSpc>
                <a:spcPct val="100000"/>
              </a:lnSpc>
              <a:spcBef>
                <a:spcPts val="105"/>
              </a:spcBef>
            </a:pPr>
            <a:r>
              <a:rPr sz="2300" b="1" spc="-100" dirty="0">
                <a:solidFill>
                  <a:srgbClr val="DFD5DE"/>
                </a:solidFill>
                <a:latin typeface="Arial"/>
                <a:cs typeface="Arial"/>
              </a:rPr>
              <a:t>Редкость</a:t>
            </a:r>
            <a:r>
              <a:rPr sz="2300" b="1" spc="-95" dirty="0">
                <a:solidFill>
                  <a:srgbClr val="DFD5DE"/>
                </a:solidFill>
                <a:latin typeface="Arial"/>
                <a:cs typeface="Arial"/>
              </a:rPr>
              <a:t> </a:t>
            </a:r>
            <a:r>
              <a:rPr sz="2300" b="1" spc="-10" dirty="0">
                <a:solidFill>
                  <a:srgbClr val="DFD5DE"/>
                </a:solidFill>
                <a:latin typeface="Arial"/>
                <a:cs typeface="Arial"/>
              </a:rPr>
              <a:t>конфликтов</a:t>
            </a:r>
            <a:endParaRPr sz="2300">
              <a:latin typeface="Arial"/>
              <a:cs typeface="Arial"/>
            </a:endParaRPr>
          </a:p>
          <a:p>
            <a:pPr marL="12700" marR="5080">
              <a:lnSpc>
                <a:spcPct val="138300"/>
              </a:lnSpc>
              <a:spcBef>
                <a:spcPts val="985"/>
              </a:spcBef>
            </a:pPr>
            <a:r>
              <a:rPr sz="1750" spc="70" dirty="0">
                <a:solidFill>
                  <a:srgbClr val="DFD5DE"/>
                </a:solidFill>
                <a:latin typeface="Tahoma"/>
                <a:cs typeface="Tahoma"/>
              </a:rPr>
              <a:t>99,6%</a:t>
            </a:r>
            <a:r>
              <a:rPr sz="1750" spc="-65" dirty="0">
                <a:solidFill>
                  <a:srgbClr val="DFD5DE"/>
                </a:solidFill>
                <a:latin typeface="Tahoma"/>
                <a:cs typeface="Tahoma"/>
              </a:rPr>
              <a:t> </a:t>
            </a:r>
            <a:r>
              <a:rPr sz="1750" spc="75" dirty="0">
                <a:solidFill>
                  <a:srgbClr val="DFD5DE"/>
                </a:solidFill>
                <a:latin typeface="Tahoma"/>
                <a:cs typeface="Tahoma"/>
              </a:rPr>
              <a:t>студентов</a:t>
            </a:r>
            <a:r>
              <a:rPr sz="1750" spc="-55" dirty="0">
                <a:solidFill>
                  <a:srgbClr val="DFD5DE"/>
                </a:solidFill>
                <a:latin typeface="Tahoma"/>
                <a:cs typeface="Tahoma"/>
              </a:rPr>
              <a:t> </a:t>
            </a:r>
            <a:r>
              <a:rPr sz="1750" spc="65" dirty="0">
                <a:solidFill>
                  <a:srgbClr val="DFD5DE"/>
                </a:solidFill>
                <a:latin typeface="Tahoma"/>
                <a:cs typeface="Tahoma"/>
              </a:rPr>
              <a:t>не</a:t>
            </a:r>
            <a:r>
              <a:rPr sz="1750" spc="-55" dirty="0">
                <a:solidFill>
                  <a:srgbClr val="DFD5DE"/>
                </a:solidFill>
                <a:latin typeface="Tahoma"/>
                <a:cs typeface="Tahoma"/>
              </a:rPr>
              <a:t> </a:t>
            </a:r>
            <a:r>
              <a:rPr sz="1750" spc="60" dirty="0">
                <a:solidFill>
                  <a:srgbClr val="DFD5DE"/>
                </a:solidFill>
                <a:latin typeface="Tahoma"/>
                <a:cs typeface="Tahoma"/>
              </a:rPr>
              <a:t>сталкиваются </a:t>
            </a:r>
            <a:r>
              <a:rPr sz="1750" spc="185" dirty="0">
                <a:solidFill>
                  <a:srgbClr val="DFD5DE"/>
                </a:solidFill>
                <a:latin typeface="Tahoma"/>
                <a:cs typeface="Tahoma"/>
              </a:rPr>
              <a:t>с</a:t>
            </a:r>
            <a:r>
              <a:rPr sz="1750" spc="-60" dirty="0">
                <a:solidFill>
                  <a:srgbClr val="DFD5DE"/>
                </a:solidFill>
                <a:latin typeface="Tahoma"/>
                <a:cs typeface="Tahoma"/>
              </a:rPr>
              <a:t> </a:t>
            </a:r>
            <a:r>
              <a:rPr sz="1750" spc="35" dirty="0">
                <a:solidFill>
                  <a:srgbClr val="DFD5DE"/>
                </a:solidFill>
                <a:latin typeface="Tahoma"/>
                <a:cs typeface="Tahoma"/>
              </a:rPr>
              <a:t>конфликтами</a:t>
            </a:r>
            <a:endParaRPr sz="1750">
              <a:latin typeface="Tahoma"/>
              <a:cs typeface="Tahoma"/>
            </a:endParaRPr>
          </a:p>
        </p:txBody>
      </p:sp>
      <p:sp>
        <p:nvSpPr>
          <p:cNvPr id="5" name="object 5"/>
          <p:cNvSpPr txBox="1"/>
          <p:nvPr/>
        </p:nvSpPr>
        <p:spPr>
          <a:xfrm>
            <a:off x="5356097" y="4212716"/>
            <a:ext cx="3665854" cy="1240155"/>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DFD5DE"/>
                </a:solidFill>
                <a:latin typeface="Arial"/>
                <a:cs typeface="Arial"/>
              </a:rPr>
              <a:t>Обращение</a:t>
            </a:r>
            <a:r>
              <a:rPr sz="2300" b="1" spc="-45" dirty="0">
                <a:solidFill>
                  <a:srgbClr val="DFD5DE"/>
                </a:solidFill>
                <a:latin typeface="Arial"/>
                <a:cs typeface="Arial"/>
              </a:rPr>
              <a:t> </a:t>
            </a:r>
            <a:r>
              <a:rPr sz="2300" b="1" dirty="0">
                <a:solidFill>
                  <a:srgbClr val="DFD5DE"/>
                </a:solidFill>
                <a:latin typeface="Arial"/>
                <a:cs typeface="Arial"/>
              </a:rPr>
              <a:t>к</a:t>
            </a:r>
            <a:r>
              <a:rPr sz="2300" b="1" spc="-95" dirty="0">
                <a:solidFill>
                  <a:srgbClr val="DFD5DE"/>
                </a:solidFill>
                <a:latin typeface="Arial"/>
                <a:cs typeface="Arial"/>
              </a:rPr>
              <a:t> </a:t>
            </a:r>
            <a:r>
              <a:rPr sz="2300" b="1" spc="-10" dirty="0">
                <a:solidFill>
                  <a:srgbClr val="DFD5DE"/>
                </a:solidFill>
                <a:latin typeface="Arial"/>
                <a:cs typeface="Arial"/>
              </a:rPr>
              <a:t>куратору</a:t>
            </a:r>
            <a:endParaRPr sz="2300">
              <a:latin typeface="Arial"/>
              <a:cs typeface="Arial"/>
            </a:endParaRPr>
          </a:p>
          <a:p>
            <a:pPr marL="12700" marR="5080">
              <a:lnSpc>
                <a:spcPct val="138300"/>
              </a:lnSpc>
              <a:spcBef>
                <a:spcPts val="985"/>
              </a:spcBef>
            </a:pPr>
            <a:r>
              <a:rPr sz="1750" spc="85" dirty="0">
                <a:solidFill>
                  <a:srgbClr val="DFD5DE"/>
                </a:solidFill>
                <a:latin typeface="Tahoma"/>
                <a:cs typeface="Tahoma"/>
              </a:rPr>
              <a:t>96,02%</a:t>
            </a:r>
            <a:r>
              <a:rPr sz="1750" spc="-90" dirty="0">
                <a:solidFill>
                  <a:srgbClr val="DFD5DE"/>
                </a:solidFill>
                <a:latin typeface="Tahoma"/>
                <a:cs typeface="Tahoma"/>
              </a:rPr>
              <a:t> </a:t>
            </a:r>
            <a:r>
              <a:rPr sz="1750" spc="70" dirty="0">
                <a:solidFill>
                  <a:srgbClr val="DFD5DE"/>
                </a:solidFill>
                <a:latin typeface="Tahoma"/>
                <a:cs typeface="Tahoma"/>
              </a:rPr>
              <a:t>решают</a:t>
            </a:r>
            <a:r>
              <a:rPr sz="1750" spc="-35" dirty="0">
                <a:solidFill>
                  <a:srgbClr val="DFD5DE"/>
                </a:solidFill>
                <a:latin typeface="Tahoma"/>
                <a:cs typeface="Tahoma"/>
              </a:rPr>
              <a:t> </a:t>
            </a:r>
            <a:r>
              <a:rPr sz="1750" spc="90" dirty="0">
                <a:solidFill>
                  <a:srgbClr val="DFD5DE"/>
                </a:solidFill>
                <a:latin typeface="Tahoma"/>
                <a:cs typeface="Tahoma"/>
              </a:rPr>
              <a:t>проблемы</a:t>
            </a:r>
            <a:r>
              <a:rPr sz="1750" spc="-50" dirty="0">
                <a:solidFill>
                  <a:srgbClr val="DFD5DE"/>
                </a:solidFill>
                <a:latin typeface="Tahoma"/>
                <a:cs typeface="Tahoma"/>
              </a:rPr>
              <a:t> </a:t>
            </a:r>
            <a:r>
              <a:rPr sz="1750" spc="65" dirty="0">
                <a:solidFill>
                  <a:srgbClr val="DFD5DE"/>
                </a:solidFill>
                <a:latin typeface="Tahoma"/>
                <a:cs typeface="Tahoma"/>
              </a:rPr>
              <a:t>через </a:t>
            </a:r>
            <a:r>
              <a:rPr sz="1750" spc="60" dirty="0">
                <a:solidFill>
                  <a:srgbClr val="DFD5DE"/>
                </a:solidFill>
                <a:latin typeface="Tahoma"/>
                <a:cs typeface="Tahoma"/>
              </a:rPr>
              <a:t>куратора</a:t>
            </a:r>
            <a:endParaRPr sz="1750">
              <a:latin typeface="Tahoma"/>
              <a:cs typeface="Tahoma"/>
            </a:endParaRPr>
          </a:p>
        </p:txBody>
      </p:sp>
      <p:sp>
        <p:nvSpPr>
          <p:cNvPr id="6" name="object 6"/>
          <p:cNvSpPr txBox="1"/>
          <p:nvPr/>
        </p:nvSpPr>
        <p:spPr>
          <a:xfrm>
            <a:off x="9704069" y="4212716"/>
            <a:ext cx="2313940" cy="1240155"/>
          </a:xfrm>
          <a:prstGeom prst="rect">
            <a:avLst/>
          </a:prstGeom>
        </p:spPr>
        <p:txBody>
          <a:bodyPr vert="horz" wrap="square" lIns="0" tIns="13335" rIns="0" bIns="0" rtlCol="0">
            <a:spAutoFit/>
          </a:bodyPr>
          <a:lstStyle/>
          <a:p>
            <a:pPr marL="12700">
              <a:lnSpc>
                <a:spcPct val="100000"/>
              </a:lnSpc>
              <a:spcBef>
                <a:spcPts val="105"/>
              </a:spcBef>
            </a:pPr>
            <a:r>
              <a:rPr sz="2300" b="1" spc="-90" dirty="0">
                <a:solidFill>
                  <a:srgbClr val="DFD5DE"/>
                </a:solidFill>
                <a:latin typeface="Arial"/>
                <a:cs typeface="Arial"/>
              </a:rPr>
              <a:t>Самостоятельно</a:t>
            </a:r>
            <a:endParaRPr sz="2300">
              <a:latin typeface="Arial"/>
              <a:cs typeface="Arial"/>
            </a:endParaRPr>
          </a:p>
          <a:p>
            <a:pPr marL="12700" marR="254000">
              <a:lnSpc>
                <a:spcPct val="138300"/>
              </a:lnSpc>
              <a:spcBef>
                <a:spcPts val="985"/>
              </a:spcBef>
            </a:pPr>
            <a:r>
              <a:rPr sz="1750" dirty="0">
                <a:solidFill>
                  <a:srgbClr val="DFD5DE"/>
                </a:solidFill>
                <a:latin typeface="Tahoma"/>
                <a:cs typeface="Tahoma"/>
              </a:rPr>
              <a:t>2,7%</a:t>
            </a:r>
            <a:r>
              <a:rPr sz="1750" spc="35" dirty="0">
                <a:solidFill>
                  <a:srgbClr val="DFD5DE"/>
                </a:solidFill>
                <a:latin typeface="Tahoma"/>
                <a:cs typeface="Tahoma"/>
              </a:rPr>
              <a:t> </a:t>
            </a:r>
            <a:r>
              <a:rPr sz="1750" spc="60" dirty="0">
                <a:solidFill>
                  <a:srgbClr val="DFD5DE"/>
                </a:solidFill>
                <a:latin typeface="Tahoma"/>
                <a:cs typeface="Tahoma"/>
              </a:rPr>
              <a:t>справляются </a:t>
            </a:r>
            <a:r>
              <a:rPr sz="1750" spc="70" dirty="0">
                <a:solidFill>
                  <a:srgbClr val="DFD5DE"/>
                </a:solidFill>
                <a:latin typeface="Tahoma"/>
                <a:cs typeface="Tahoma"/>
              </a:rPr>
              <a:t>самостоятельно</a:t>
            </a:r>
            <a:endParaRPr sz="1750">
              <a:latin typeface="Tahoma"/>
              <a:cs typeface="Tahoma"/>
            </a:endParaRPr>
          </a:p>
        </p:txBody>
      </p:sp>
      <p:sp>
        <p:nvSpPr>
          <p:cNvPr id="7" name="object 7"/>
          <p:cNvSpPr txBox="1"/>
          <p:nvPr/>
        </p:nvSpPr>
        <p:spPr>
          <a:xfrm>
            <a:off x="781304" y="5897422"/>
            <a:ext cx="10028555" cy="763270"/>
          </a:xfrm>
          <a:prstGeom prst="rect">
            <a:avLst/>
          </a:prstGeom>
        </p:spPr>
        <p:txBody>
          <a:bodyPr vert="horz" wrap="square" lIns="0" tIns="12700" rIns="0" bIns="0" rtlCol="0">
            <a:spAutoFit/>
          </a:bodyPr>
          <a:lstStyle/>
          <a:p>
            <a:pPr marL="12700" marR="5080">
              <a:lnSpc>
                <a:spcPct val="138300"/>
              </a:lnSpc>
              <a:spcBef>
                <a:spcPts val="100"/>
              </a:spcBef>
            </a:pPr>
            <a:r>
              <a:rPr sz="1750" spc="120" dirty="0">
                <a:solidFill>
                  <a:srgbClr val="DFD5DE"/>
                </a:solidFill>
                <a:latin typeface="Tahoma"/>
                <a:cs typeface="Tahoma"/>
              </a:rPr>
              <a:t>Система</a:t>
            </a:r>
            <a:r>
              <a:rPr sz="1750" spc="30" dirty="0">
                <a:solidFill>
                  <a:srgbClr val="DFD5DE"/>
                </a:solidFill>
                <a:latin typeface="Tahoma"/>
                <a:cs typeface="Tahoma"/>
              </a:rPr>
              <a:t> </a:t>
            </a:r>
            <a:r>
              <a:rPr sz="1750" spc="80" dirty="0">
                <a:solidFill>
                  <a:srgbClr val="DFD5DE"/>
                </a:solidFill>
                <a:latin typeface="Tahoma"/>
                <a:cs typeface="Tahoma"/>
              </a:rPr>
              <a:t>поддержки</a:t>
            </a:r>
            <a:r>
              <a:rPr sz="1750" spc="-5" dirty="0">
                <a:solidFill>
                  <a:srgbClr val="DFD5DE"/>
                </a:solidFill>
                <a:latin typeface="Tahoma"/>
                <a:cs typeface="Tahoma"/>
              </a:rPr>
              <a:t> </a:t>
            </a:r>
            <a:r>
              <a:rPr sz="1750" spc="75" dirty="0">
                <a:solidFill>
                  <a:srgbClr val="DFD5DE"/>
                </a:solidFill>
                <a:latin typeface="Tahoma"/>
                <a:cs typeface="Tahoma"/>
              </a:rPr>
              <a:t>студентов</a:t>
            </a:r>
            <a:r>
              <a:rPr sz="1750" spc="5" dirty="0">
                <a:solidFill>
                  <a:srgbClr val="DFD5DE"/>
                </a:solidFill>
                <a:latin typeface="Tahoma"/>
                <a:cs typeface="Tahoma"/>
              </a:rPr>
              <a:t> </a:t>
            </a:r>
            <a:r>
              <a:rPr sz="1750" spc="60" dirty="0">
                <a:solidFill>
                  <a:srgbClr val="DFD5DE"/>
                </a:solidFill>
                <a:latin typeface="Tahoma"/>
                <a:cs typeface="Tahoma"/>
              </a:rPr>
              <a:t>работает</a:t>
            </a:r>
            <a:r>
              <a:rPr sz="1750" spc="10" dirty="0">
                <a:solidFill>
                  <a:srgbClr val="DFD5DE"/>
                </a:solidFill>
                <a:latin typeface="Tahoma"/>
                <a:cs typeface="Tahoma"/>
              </a:rPr>
              <a:t> </a:t>
            </a:r>
            <a:r>
              <a:rPr sz="1750" dirty="0">
                <a:solidFill>
                  <a:srgbClr val="DFD5DE"/>
                </a:solidFill>
                <a:latin typeface="Tahoma"/>
                <a:cs typeface="Tahoma"/>
              </a:rPr>
              <a:t>эффективно,</a:t>
            </a:r>
            <a:r>
              <a:rPr sz="1750" spc="20" dirty="0">
                <a:solidFill>
                  <a:srgbClr val="DFD5DE"/>
                </a:solidFill>
                <a:latin typeface="Tahoma"/>
                <a:cs typeface="Tahoma"/>
              </a:rPr>
              <a:t> </a:t>
            </a:r>
            <a:r>
              <a:rPr sz="1750" dirty="0">
                <a:solidFill>
                  <a:srgbClr val="DFD5DE"/>
                </a:solidFill>
                <a:latin typeface="Tahoma"/>
                <a:cs typeface="Tahoma"/>
              </a:rPr>
              <a:t>конфликты</a:t>
            </a:r>
            <a:r>
              <a:rPr sz="1750" spc="-5" dirty="0">
                <a:solidFill>
                  <a:srgbClr val="DFD5DE"/>
                </a:solidFill>
                <a:latin typeface="Tahoma"/>
                <a:cs typeface="Tahoma"/>
              </a:rPr>
              <a:t> </a:t>
            </a:r>
            <a:r>
              <a:rPr sz="1750" spc="65" dirty="0">
                <a:solidFill>
                  <a:srgbClr val="DFD5DE"/>
                </a:solidFill>
                <a:latin typeface="Tahoma"/>
                <a:cs typeface="Tahoma"/>
              </a:rPr>
              <a:t>возникают</a:t>
            </a:r>
            <a:r>
              <a:rPr sz="1750" spc="45" dirty="0">
                <a:solidFill>
                  <a:srgbClr val="DFD5DE"/>
                </a:solidFill>
                <a:latin typeface="Tahoma"/>
                <a:cs typeface="Tahoma"/>
              </a:rPr>
              <a:t> </a:t>
            </a:r>
            <a:r>
              <a:rPr sz="1750" spc="65" dirty="0">
                <a:solidFill>
                  <a:srgbClr val="DFD5DE"/>
                </a:solidFill>
                <a:latin typeface="Tahoma"/>
                <a:cs typeface="Tahoma"/>
              </a:rPr>
              <a:t>крайне</a:t>
            </a:r>
            <a:r>
              <a:rPr sz="1750" spc="30" dirty="0">
                <a:solidFill>
                  <a:srgbClr val="DFD5DE"/>
                </a:solidFill>
                <a:latin typeface="Tahoma"/>
                <a:cs typeface="Tahoma"/>
              </a:rPr>
              <a:t> </a:t>
            </a:r>
            <a:r>
              <a:rPr sz="1750" spc="55" dirty="0">
                <a:solidFill>
                  <a:srgbClr val="DFD5DE"/>
                </a:solidFill>
                <a:latin typeface="Tahoma"/>
                <a:cs typeface="Tahoma"/>
              </a:rPr>
              <a:t>редко, </a:t>
            </a:r>
            <a:r>
              <a:rPr sz="1750" spc="75" dirty="0">
                <a:solidFill>
                  <a:srgbClr val="DFD5DE"/>
                </a:solidFill>
                <a:latin typeface="Tahoma"/>
                <a:cs typeface="Tahoma"/>
              </a:rPr>
              <a:t>проведено</a:t>
            </a:r>
            <a:r>
              <a:rPr sz="1750" spc="-60" dirty="0">
                <a:solidFill>
                  <a:srgbClr val="DFD5DE"/>
                </a:solidFill>
                <a:latin typeface="Tahoma"/>
                <a:cs typeface="Tahoma"/>
              </a:rPr>
              <a:t> </a:t>
            </a:r>
            <a:r>
              <a:rPr sz="1750" spc="60" dirty="0">
                <a:solidFill>
                  <a:srgbClr val="DFD5DE"/>
                </a:solidFill>
                <a:latin typeface="Tahoma"/>
                <a:cs typeface="Tahoma"/>
              </a:rPr>
              <a:t>информирование</a:t>
            </a:r>
            <a:r>
              <a:rPr sz="1750" spc="-45" dirty="0">
                <a:solidFill>
                  <a:srgbClr val="DFD5DE"/>
                </a:solidFill>
                <a:latin typeface="Tahoma"/>
                <a:cs typeface="Tahoma"/>
              </a:rPr>
              <a:t> </a:t>
            </a:r>
            <a:r>
              <a:rPr sz="1750" spc="70" dirty="0">
                <a:solidFill>
                  <a:srgbClr val="DFD5DE"/>
                </a:solidFill>
                <a:latin typeface="Tahoma"/>
                <a:cs typeface="Tahoma"/>
              </a:rPr>
              <a:t>в</a:t>
            </a:r>
            <a:r>
              <a:rPr sz="1750" spc="-55" dirty="0">
                <a:solidFill>
                  <a:srgbClr val="DFD5DE"/>
                </a:solidFill>
                <a:latin typeface="Tahoma"/>
                <a:cs typeface="Tahoma"/>
              </a:rPr>
              <a:t> </a:t>
            </a:r>
            <a:r>
              <a:rPr sz="1750" spc="55" dirty="0">
                <a:solidFill>
                  <a:srgbClr val="DFD5DE"/>
                </a:solidFill>
                <a:latin typeface="Tahoma"/>
                <a:cs typeface="Tahoma"/>
              </a:rPr>
              <a:t>кабинете</a:t>
            </a:r>
            <a:r>
              <a:rPr sz="1750" spc="-50" dirty="0">
                <a:solidFill>
                  <a:srgbClr val="DFD5DE"/>
                </a:solidFill>
                <a:latin typeface="Tahoma"/>
                <a:cs typeface="Tahoma"/>
              </a:rPr>
              <a:t> </a:t>
            </a:r>
            <a:r>
              <a:rPr sz="1750" spc="70" dirty="0">
                <a:solidFill>
                  <a:srgbClr val="DFD5DE"/>
                </a:solidFill>
                <a:latin typeface="Tahoma"/>
                <a:cs typeface="Tahoma"/>
              </a:rPr>
              <a:t>психолога</a:t>
            </a:r>
            <a:r>
              <a:rPr sz="1750" spc="-75" dirty="0">
                <a:solidFill>
                  <a:srgbClr val="DFD5DE"/>
                </a:solidFill>
                <a:latin typeface="Tahoma"/>
                <a:cs typeface="Tahoma"/>
              </a:rPr>
              <a:t> </a:t>
            </a:r>
            <a:r>
              <a:rPr sz="1750" dirty="0">
                <a:solidFill>
                  <a:srgbClr val="DFD5DE"/>
                </a:solidFill>
                <a:latin typeface="Tahoma"/>
                <a:cs typeface="Tahoma"/>
              </a:rPr>
              <a:t>(105</a:t>
            </a:r>
            <a:r>
              <a:rPr sz="1750" spc="-40" dirty="0">
                <a:solidFill>
                  <a:srgbClr val="DFD5DE"/>
                </a:solidFill>
                <a:latin typeface="Tahoma"/>
                <a:cs typeface="Tahoma"/>
              </a:rPr>
              <a:t> </a:t>
            </a:r>
            <a:r>
              <a:rPr sz="1750" spc="-20" dirty="0">
                <a:solidFill>
                  <a:srgbClr val="DFD5DE"/>
                </a:solidFill>
                <a:latin typeface="Tahoma"/>
                <a:cs typeface="Tahoma"/>
              </a:rPr>
              <a:t>каб)</a:t>
            </a:r>
            <a:endParaRPr sz="175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53336" rIns="0" bIns="0" rtlCol="0">
            <a:spAutoFit/>
          </a:bodyPr>
          <a:lstStyle/>
          <a:p>
            <a:pPr marL="12700">
              <a:lnSpc>
                <a:spcPct val="100000"/>
              </a:lnSpc>
              <a:spcBef>
                <a:spcPts val="105"/>
              </a:spcBef>
            </a:pPr>
            <a:r>
              <a:rPr spc="80" dirty="0"/>
              <a:t>Знакомство</a:t>
            </a:r>
            <a:r>
              <a:rPr spc="150" dirty="0"/>
              <a:t> </a:t>
            </a:r>
            <a:r>
              <a:rPr dirty="0"/>
              <a:t>с</a:t>
            </a:r>
            <a:r>
              <a:rPr spc="15" dirty="0"/>
              <a:t> </a:t>
            </a:r>
            <a:r>
              <a:rPr spc="150" dirty="0"/>
              <a:t>документами</a:t>
            </a:r>
          </a:p>
        </p:txBody>
      </p:sp>
      <p:pic>
        <p:nvPicPr>
          <p:cNvPr id="3" name="object 3"/>
          <p:cNvPicPr/>
          <p:nvPr/>
        </p:nvPicPr>
        <p:blipFill>
          <a:blip r:embed="rId2" cstate="print"/>
          <a:stretch>
            <a:fillRect/>
          </a:stretch>
        </p:blipFill>
        <p:spPr>
          <a:xfrm>
            <a:off x="790955" y="3866388"/>
            <a:ext cx="3224784" cy="291084"/>
          </a:xfrm>
          <a:prstGeom prst="rect">
            <a:avLst/>
          </a:prstGeom>
        </p:spPr>
      </p:pic>
      <p:sp>
        <p:nvSpPr>
          <p:cNvPr id="4" name="object 4"/>
          <p:cNvSpPr txBox="1"/>
          <p:nvPr/>
        </p:nvSpPr>
        <p:spPr>
          <a:xfrm>
            <a:off x="4168902" y="3789121"/>
            <a:ext cx="790575" cy="36068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DFD5DE"/>
                </a:solidFill>
                <a:latin typeface="Malgun Gothic Semilight"/>
                <a:cs typeface="Malgun Gothic Semilight"/>
              </a:rPr>
              <a:t>98.6%</a:t>
            </a:r>
            <a:endParaRPr sz="2200">
              <a:latin typeface="Malgun Gothic Semilight"/>
              <a:cs typeface="Malgun Gothic Semilight"/>
            </a:endParaRPr>
          </a:p>
        </p:txBody>
      </p:sp>
      <p:sp>
        <p:nvSpPr>
          <p:cNvPr id="5" name="object 5"/>
          <p:cNvSpPr txBox="1"/>
          <p:nvPr/>
        </p:nvSpPr>
        <p:spPr>
          <a:xfrm>
            <a:off x="781304" y="4408423"/>
            <a:ext cx="3985895" cy="1239520"/>
          </a:xfrm>
          <a:prstGeom prst="rect">
            <a:avLst/>
          </a:prstGeom>
        </p:spPr>
        <p:txBody>
          <a:bodyPr vert="horz" wrap="square" lIns="0" tIns="13335" rIns="0" bIns="0" rtlCol="0">
            <a:spAutoFit/>
          </a:bodyPr>
          <a:lstStyle/>
          <a:p>
            <a:pPr marL="12700">
              <a:lnSpc>
                <a:spcPct val="100000"/>
              </a:lnSpc>
              <a:spcBef>
                <a:spcPts val="105"/>
              </a:spcBef>
            </a:pPr>
            <a:r>
              <a:rPr sz="2300" spc="55" dirty="0">
                <a:solidFill>
                  <a:srgbClr val="DFD5DE"/>
                </a:solidFill>
                <a:latin typeface="Malgun Gothic Semilight"/>
                <a:cs typeface="Malgun Gothic Semilight"/>
              </a:rPr>
              <a:t>Кодекс</a:t>
            </a:r>
            <a:r>
              <a:rPr sz="2300" spc="45" dirty="0">
                <a:solidFill>
                  <a:srgbClr val="DFD5DE"/>
                </a:solidFill>
                <a:latin typeface="Malgun Gothic Semilight"/>
                <a:cs typeface="Malgun Gothic Semilight"/>
              </a:rPr>
              <a:t> </a:t>
            </a:r>
            <a:r>
              <a:rPr sz="2300" spc="-20" dirty="0">
                <a:solidFill>
                  <a:srgbClr val="DFD5DE"/>
                </a:solidFill>
                <a:latin typeface="Malgun Gothic Semilight"/>
                <a:cs typeface="Malgun Gothic Semilight"/>
              </a:rPr>
              <a:t>чести</a:t>
            </a:r>
            <a:endParaRPr sz="2300">
              <a:latin typeface="Malgun Gothic Semilight"/>
              <a:cs typeface="Malgun Gothic Semilight"/>
            </a:endParaRPr>
          </a:p>
          <a:p>
            <a:pPr marL="12700" marR="5080">
              <a:lnSpc>
                <a:spcPct val="138300"/>
              </a:lnSpc>
              <a:spcBef>
                <a:spcPts val="985"/>
              </a:spcBef>
            </a:pPr>
            <a:r>
              <a:rPr sz="1750" spc="70" dirty="0">
                <a:solidFill>
                  <a:srgbClr val="DFD5DE"/>
                </a:solidFill>
                <a:latin typeface="Tahoma"/>
                <a:cs typeface="Tahoma"/>
              </a:rPr>
              <a:t>Студенты</a:t>
            </a:r>
            <a:r>
              <a:rPr sz="1750" spc="-80" dirty="0">
                <a:solidFill>
                  <a:srgbClr val="DFD5DE"/>
                </a:solidFill>
                <a:latin typeface="Tahoma"/>
                <a:cs typeface="Tahoma"/>
              </a:rPr>
              <a:t> </a:t>
            </a:r>
            <a:r>
              <a:rPr sz="1750" spc="80" dirty="0">
                <a:solidFill>
                  <a:srgbClr val="DFD5DE"/>
                </a:solidFill>
                <a:latin typeface="Tahoma"/>
                <a:cs typeface="Tahoma"/>
              </a:rPr>
              <a:t>ознакомлены</a:t>
            </a:r>
            <a:r>
              <a:rPr sz="1750" spc="-50" dirty="0">
                <a:solidFill>
                  <a:srgbClr val="DFD5DE"/>
                </a:solidFill>
                <a:latin typeface="Tahoma"/>
                <a:cs typeface="Tahoma"/>
              </a:rPr>
              <a:t> </a:t>
            </a:r>
            <a:r>
              <a:rPr sz="1750" spc="185" dirty="0">
                <a:solidFill>
                  <a:srgbClr val="DFD5DE"/>
                </a:solidFill>
                <a:latin typeface="Tahoma"/>
                <a:cs typeface="Tahoma"/>
              </a:rPr>
              <a:t>с</a:t>
            </a:r>
            <a:r>
              <a:rPr sz="1750" spc="-45" dirty="0">
                <a:solidFill>
                  <a:srgbClr val="DFD5DE"/>
                </a:solidFill>
                <a:latin typeface="Tahoma"/>
                <a:cs typeface="Tahoma"/>
              </a:rPr>
              <a:t> </a:t>
            </a:r>
            <a:r>
              <a:rPr sz="1750" spc="85" dirty="0">
                <a:solidFill>
                  <a:srgbClr val="DFD5DE"/>
                </a:solidFill>
                <a:latin typeface="Tahoma"/>
                <a:cs typeface="Tahoma"/>
              </a:rPr>
              <a:t>основным </a:t>
            </a:r>
            <a:r>
              <a:rPr sz="1750" spc="90" dirty="0">
                <a:solidFill>
                  <a:srgbClr val="DFD5DE"/>
                </a:solidFill>
                <a:latin typeface="Tahoma"/>
                <a:cs typeface="Tahoma"/>
              </a:rPr>
              <a:t>документом</a:t>
            </a:r>
            <a:endParaRPr sz="1750">
              <a:latin typeface="Tahoma"/>
              <a:cs typeface="Tahoma"/>
            </a:endParaRPr>
          </a:p>
        </p:txBody>
      </p:sp>
      <p:grpSp>
        <p:nvGrpSpPr>
          <p:cNvPr id="6" name="object 6"/>
          <p:cNvGrpSpPr/>
          <p:nvPr/>
        </p:nvGrpSpPr>
        <p:grpSpPr>
          <a:xfrm>
            <a:off x="5233415" y="3866388"/>
            <a:ext cx="3252470" cy="291465"/>
            <a:chOff x="5233415" y="3866388"/>
            <a:chExt cx="3252470" cy="291465"/>
          </a:xfrm>
        </p:grpSpPr>
        <p:sp>
          <p:nvSpPr>
            <p:cNvPr id="7" name="object 7"/>
            <p:cNvSpPr/>
            <p:nvPr/>
          </p:nvSpPr>
          <p:spPr>
            <a:xfrm>
              <a:off x="5237225" y="3870198"/>
              <a:ext cx="3244850" cy="283845"/>
            </a:xfrm>
            <a:custGeom>
              <a:avLst/>
              <a:gdLst/>
              <a:ahLst/>
              <a:cxnLst/>
              <a:rect l="l" t="t" r="r" b="b"/>
              <a:pathLst>
                <a:path w="3244850" h="283845">
                  <a:moveTo>
                    <a:pt x="3149346" y="0"/>
                  </a:moveTo>
                  <a:lnTo>
                    <a:pt x="95250" y="0"/>
                  </a:lnTo>
                  <a:lnTo>
                    <a:pt x="58185" y="7489"/>
                  </a:lnTo>
                  <a:lnTo>
                    <a:pt x="27908" y="27908"/>
                  </a:lnTo>
                  <a:lnTo>
                    <a:pt x="7489" y="58185"/>
                  </a:lnTo>
                  <a:lnTo>
                    <a:pt x="0" y="95250"/>
                  </a:lnTo>
                  <a:lnTo>
                    <a:pt x="0" y="188213"/>
                  </a:lnTo>
                  <a:lnTo>
                    <a:pt x="7489" y="225278"/>
                  </a:lnTo>
                  <a:lnTo>
                    <a:pt x="27908" y="255555"/>
                  </a:lnTo>
                  <a:lnTo>
                    <a:pt x="58185" y="275974"/>
                  </a:lnTo>
                  <a:lnTo>
                    <a:pt x="95250" y="283463"/>
                  </a:lnTo>
                  <a:lnTo>
                    <a:pt x="3149346" y="283463"/>
                  </a:lnTo>
                  <a:lnTo>
                    <a:pt x="3186410" y="275974"/>
                  </a:lnTo>
                  <a:lnTo>
                    <a:pt x="3216687" y="255555"/>
                  </a:lnTo>
                  <a:lnTo>
                    <a:pt x="3237106" y="225278"/>
                  </a:lnTo>
                  <a:lnTo>
                    <a:pt x="3244596" y="188213"/>
                  </a:lnTo>
                  <a:lnTo>
                    <a:pt x="3244596" y="95250"/>
                  </a:lnTo>
                  <a:lnTo>
                    <a:pt x="3237106" y="58185"/>
                  </a:lnTo>
                  <a:lnTo>
                    <a:pt x="3216687" y="27908"/>
                  </a:lnTo>
                  <a:lnTo>
                    <a:pt x="3186410" y="7489"/>
                  </a:lnTo>
                  <a:lnTo>
                    <a:pt x="3149346" y="0"/>
                  </a:lnTo>
                  <a:close/>
                </a:path>
              </a:pathLst>
            </a:custGeom>
            <a:solidFill>
              <a:srgbClr val="2E1D62"/>
            </a:solidFill>
          </p:spPr>
          <p:txBody>
            <a:bodyPr wrap="square" lIns="0" tIns="0" rIns="0" bIns="0" rtlCol="0"/>
            <a:lstStyle/>
            <a:p>
              <a:endParaRPr/>
            </a:p>
          </p:txBody>
        </p:sp>
        <p:sp>
          <p:nvSpPr>
            <p:cNvPr id="8" name="object 8"/>
            <p:cNvSpPr/>
            <p:nvPr/>
          </p:nvSpPr>
          <p:spPr>
            <a:xfrm>
              <a:off x="5237225" y="3870198"/>
              <a:ext cx="3244850" cy="283845"/>
            </a:xfrm>
            <a:custGeom>
              <a:avLst/>
              <a:gdLst/>
              <a:ahLst/>
              <a:cxnLst/>
              <a:rect l="l" t="t" r="r" b="b"/>
              <a:pathLst>
                <a:path w="3244850" h="283845">
                  <a:moveTo>
                    <a:pt x="0" y="95250"/>
                  </a:moveTo>
                  <a:lnTo>
                    <a:pt x="7489" y="58185"/>
                  </a:lnTo>
                  <a:lnTo>
                    <a:pt x="27908" y="27908"/>
                  </a:lnTo>
                  <a:lnTo>
                    <a:pt x="58185" y="7489"/>
                  </a:lnTo>
                  <a:lnTo>
                    <a:pt x="95250" y="0"/>
                  </a:lnTo>
                  <a:lnTo>
                    <a:pt x="3149346" y="0"/>
                  </a:lnTo>
                  <a:lnTo>
                    <a:pt x="3186410" y="7489"/>
                  </a:lnTo>
                  <a:lnTo>
                    <a:pt x="3216687" y="27908"/>
                  </a:lnTo>
                  <a:lnTo>
                    <a:pt x="3237106" y="58185"/>
                  </a:lnTo>
                  <a:lnTo>
                    <a:pt x="3244596" y="95250"/>
                  </a:lnTo>
                  <a:lnTo>
                    <a:pt x="3244596" y="188213"/>
                  </a:lnTo>
                  <a:lnTo>
                    <a:pt x="3237106" y="225278"/>
                  </a:lnTo>
                  <a:lnTo>
                    <a:pt x="3216687" y="255555"/>
                  </a:lnTo>
                  <a:lnTo>
                    <a:pt x="3186410" y="275974"/>
                  </a:lnTo>
                  <a:lnTo>
                    <a:pt x="3149346" y="283463"/>
                  </a:lnTo>
                  <a:lnTo>
                    <a:pt x="95250" y="283463"/>
                  </a:lnTo>
                  <a:lnTo>
                    <a:pt x="58185" y="275974"/>
                  </a:lnTo>
                  <a:lnTo>
                    <a:pt x="27908" y="255555"/>
                  </a:lnTo>
                  <a:lnTo>
                    <a:pt x="7489" y="225278"/>
                  </a:lnTo>
                  <a:lnTo>
                    <a:pt x="0" y="188213"/>
                  </a:lnTo>
                  <a:lnTo>
                    <a:pt x="0" y="95250"/>
                  </a:lnTo>
                  <a:close/>
                </a:path>
              </a:pathLst>
            </a:custGeom>
            <a:ln w="7620">
              <a:solidFill>
                <a:srgbClr val="47367B"/>
              </a:solidFill>
            </a:ln>
          </p:spPr>
          <p:txBody>
            <a:bodyPr wrap="square" lIns="0" tIns="0" rIns="0" bIns="0" rtlCol="0"/>
            <a:lstStyle/>
            <a:p>
              <a:endParaRPr/>
            </a:p>
          </p:txBody>
        </p:sp>
        <p:pic>
          <p:nvPicPr>
            <p:cNvPr id="9" name="object 9"/>
            <p:cNvPicPr/>
            <p:nvPr/>
          </p:nvPicPr>
          <p:blipFill>
            <a:blip r:embed="rId3" cstate="print"/>
            <a:stretch>
              <a:fillRect/>
            </a:stretch>
          </p:blipFill>
          <p:spPr>
            <a:xfrm>
              <a:off x="5236463" y="3869436"/>
              <a:ext cx="3176016" cy="283463"/>
            </a:xfrm>
            <a:prstGeom prst="rect">
              <a:avLst/>
            </a:prstGeom>
          </p:spPr>
        </p:pic>
      </p:grpSp>
      <p:sp>
        <p:nvSpPr>
          <p:cNvPr id="10" name="object 10"/>
          <p:cNvSpPr txBox="1"/>
          <p:nvPr/>
        </p:nvSpPr>
        <p:spPr>
          <a:xfrm>
            <a:off x="8639682" y="3789121"/>
            <a:ext cx="790575" cy="36068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DFD5DE"/>
                </a:solidFill>
                <a:latin typeface="Malgun Gothic Semilight"/>
                <a:cs typeface="Malgun Gothic Semilight"/>
              </a:rPr>
              <a:t>97.9%</a:t>
            </a:r>
            <a:endParaRPr sz="2200">
              <a:latin typeface="Malgun Gothic Semilight"/>
              <a:cs typeface="Malgun Gothic Semilight"/>
            </a:endParaRPr>
          </a:p>
        </p:txBody>
      </p:sp>
      <p:sp>
        <p:nvSpPr>
          <p:cNvPr id="11" name="object 11"/>
          <p:cNvSpPr txBox="1"/>
          <p:nvPr/>
        </p:nvSpPr>
        <p:spPr>
          <a:xfrm>
            <a:off x="5223764" y="4408423"/>
            <a:ext cx="3674745" cy="1239520"/>
          </a:xfrm>
          <a:prstGeom prst="rect">
            <a:avLst/>
          </a:prstGeom>
        </p:spPr>
        <p:txBody>
          <a:bodyPr vert="horz" wrap="square" lIns="0" tIns="13335" rIns="0" bIns="0" rtlCol="0">
            <a:spAutoFit/>
          </a:bodyPr>
          <a:lstStyle/>
          <a:p>
            <a:pPr marL="12700">
              <a:lnSpc>
                <a:spcPct val="100000"/>
              </a:lnSpc>
              <a:spcBef>
                <a:spcPts val="105"/>
              </a:spcBef>
            </a:pPr>
            <a:r>
              <a:rPr sz="2300" spc="-65" dirty="0">
                <a:solidFill>
                  <a:srgbClr val="DFD5DE"/>
                </a:solidFill>
                <a:latin typeface="Malgun Gothic Semilight"/>
                <a:cs typeface="Malgun Gothic Semilight"/>
              </a:rPr>
              <a:t>STAR</a:t>
            </a:r>
            <a:r>
              <a:rPr sz="2300" spc="-90" dirty="0">
                <a:solidFill>
                  <a:srgbClr val="DFD5DE"/>
                </a:solidFill>
                <a:latin typeface="Malgun Gothic Semilight"/>
                <a:cs typeface="Malgun Gothic Semilight"/>
              </a:rPr>
              <a:t> </a:t>
            </a:r>
            <a:r>
              <a:rPr sz="2300" spc="-10" dirty="0">
                <a:solidFill>
                  <a:srgbClr val="DFD5DE"/>
                </a:solidFill>
                <a:latin typeface="Malgun Gothic Semilight"/>
                <a:cs typeface="Malgun Gothic Semilight"/>
              </a:rPr>
              <a:t>SYSTEM</a:t>
            </a:r>
            <a:endParaRPr sz="2300">
              <a:latin typeface="Malgun Gothic Semilight"/>
              <a:cs typeface="Malgun Gothic Semilight"/>
            </a:endParaRPr>
          </a:p>
          <a:p>
            <a:pPr marL="12700" marR="5080">
              <a:lnSpc>
                <a:spcPct val="138300"/>
              </a:lnSpc>
              <a:spcBef>
                <a:spcPts val="985"/>
              </a:spcBef>
            </a:pPr>
            <a:r>
              <a:rPr sz="1750" spc="65" dirty="0">
                <a:solidFill>
                  <a:srgbClr val="DFD5DE"/>
                </a:solidFill>
                <a:latin typeface="Tahoma"/>
                <a:cs typeface="Tahoma"/>
              </a:rPr>
              <a:t>Накопительно-</a:t>
            </a:r>
            <a:r>
              <a:rPr sz="1750" spc="60" dirty="0">
                <a:solidFill>
                  <a:srgbClr val="DFD5DE"/>
                </a:solidFill>
                <a:latin typeface="Tahoma"/>
                <a:cs typeface="Tahoma"/>
              </a:rPr>
              <a:t>призовая</a:t>
            </a:r>
            <a:r>
              <a:rPr sz="1750" spc="-20" dirty="0">
                <a:solidFill>
                  <a:srgbClr val="DFD5DE"/>
                </a:solidFill>
                <a:latin typeface="Tahoma"/>
                <a:cs typeface="Tahoma"/>
              </a:rPr>
              <a:t> </a:t>
            </a:r>
            <a:r>
              <a:rPr sz="1750" spc="100" dirty="0">
                <a:solidFill>
                  <a:srgbClr val="DFD5DE"/>
                </a:solidFill>
                <a:latin typeface="Tahoma"/>
                <a:cs typeface="Tahoma"/>
              </a:rPr>
              <a:t>система </a:t>
            </a:r>
            <a:r>
              <a:rPr sz="1750" spc="55" dirty="0">
                <a:solidFill>
                  <a:srgbClr val="DFD5DE"/>
                </a:solidFill>
                <a:latin typeface="Tahoma"/>
                <a:cs typeface="Tahoma"/>
              </a:rPr>
              <a:t>поощрения</a:t>
            </a:r>
            <a:endParaRPr sz="1750">
              <a:latin typeface="Tahoma"/>
              <a:cs typeface="Tahoma"/>
            </a:endParaRPr>
          </a:p>
        </p:txBody>
      </p:sp>
      <p:grpSp>
        <p:nvGrpSpPr>
          <p:cNvPr id="12" name="object 12"/>
          <p:cNvGrpSpPr/>
          <p:nvPr/>
        </p:nvGrpSpPr>
        <p:grpSpPr>
          <a:xfrm>
            <a:off x="9674352" y="3866388"/>
            <a:ext cx="3253740" cy="291465"/>
            <a:chOff x="9674352" y="3866388"/>
            <a:chExt cx="3253740" cy="291465"/>
          </a:xfrm>
        </p:grpSpPr>
        <p:sp>
          <p:nvSpPr>
            <p:cNvPr id="13" name="object 13"/>
            <p:cNvSpPr/>
            <p:nvPr/>
          </p:nvSpPr>
          <p:spPr>
            <a:xfrm>
              <a:off x="9678162" y="3870198"/>
              <a:ext cx="3246120" cy="283845"/>
            </a:xfrm>
            <a:custGeom>
              <a:avLst/>
              <a:gdLst/>
              <a:ahLst/>
              <a:cxnLst/>
              <a:rect l="l" t="t" r="r" b="b"/>
              <a:pathLst>
                <a:path w="3246120" h="283845">
                  <a:moveTo>
                    <a:pt x="3150870" y="0"/>
                  </a:moveTo>
                  <a:lnTo>
                    <a:pt x="95250" y="0"/>
                  </a:lnTo>
                  <a:lnTo>
                    <a:pt x="58185" y="7489"/>
                  </a:lnTo>
                  <a:lnTo>
                    <a:pt x="27908" y="27908"/>
                  </a:lnTo>
                  <a:lnTo>
                    <a:pt x="7489" y="58185"/>
                  </a:lnTo>
                  <a:lnTo>
                    <a:pt x="0" y="95250"/>
                  </a:lnTo>
                  <a:lnTo>
                    <a:pt x="0" y="188213"/>
                  </a:lnTo>
                  <a:lnTo>
                    <a:pt x="7489" y="225278"/>
                  </a:lnTo>
                  <a:lnTo>
                    <a:pt x="27908" y="255555"/>
                  </a:lnTo>
                  <a:lnTo>
                    <a:pt x="58185" y="275974"/>
                  </a:lnTo>
                  <a:lnTo>
                    <a:pt x="95250" y="283463"/>
                  </a:lnTo>
                  <a:lnTo>
                    <a:pt x="3150870" y="283463"/>
                  </a:lnTo>
                  <a:lnTo>
                    <a:pt x="3187934" y="275974"/>
                  </a:lnTo>
                  <a:lnTo>
                    <a:pt x="3218211" y="255555"/>
                  </a:lnTo>
                  <a:lnTo>
                    <a:pt x="3238630" y="225278"/>
                  </a:lnTo>
                  <a:lnTo>
                    <a:pt x="3246120" y="188213"/>
                  </a:lnTo>
                  <a:lnTo>
                    <a:pt x="3246120" y="95250"/>
                  </a:lnTo>
                  <a:lnTo>
                    <a:pt x="3238630" y="58185"/>
                  </a:lnTo>
                  <a:lnTo>
                    <a:pt x="3218211" y="27908"/>
                  </a:lnTo>
                  <a:lnTo>
                    <a:pt x="3187934" y="7489"/>
                  </a:lnTo>
                  <a:lnTo>
                    <a:pt x="3150870" y="0"/>
                  </a:lnTo>
                  <a:close/>
                </a:path>
              </a:pathLst>
            </a:custGeom>
            <a:solidFill>
              <a:srgbClr val="2E1D62"/>
            </a:solidFill>
          </p:spPr>
          <p:txBody>
            <a:bodyPr wrap="square" lIns="0" tIns="0" rIns="0" bIns="0" rtlCol="0"/>
            <a:lstStyle/>
            <a:p>
              <a:endParaRPr/>
            </a:p>
          </p:txBody>
        </p:sp>
        <p:sp>
          <p:nvSpPr>
            <p:cNvPr id="14" name="object 14"/>
            <p:cNvSpPr/>
            <p:nvPr/>
          </p:nvSpPr>
          <p:spPr>
            <a:xfrm>
              <a:off x="9678162" y="3870198"/>
              <a:ext cx="3246120" cy="283845"/>
            </a:xfrm>
            <a:custGeom>
              <a:avLst/>
              <a:gdLst/>
              <a:ahLst/>
              <a:cxnLst/>
              <a:rect l="l" t="t" r="r" b="b"/>
              <a:pathLst>
                <a:path w="3246120" h="283845">
                  <a:moveTo>
                    <a:pt x="0" y="95250"/>
                  </a:moveTo>
                  <a:lnTo>
                    <a:pt x="7489" y="58185"/>
                  </a:lnTo>
                  <a:lnTo>
                    <a:pt x="27908" y="27908"/>
                  </a:lnTo>
                  <a:lnTo>
                    <a:pt x="58185" y="7489"/>
                  </a:lnTo>
                  <a:lnTo>
                    <a:pt x="95250" y="0"/>
                  </a:lnTo>
                  <a:lnTo>
                    <a:pt x="3150870" y="0"/>
                  </a:lnTo>
                  <a:lnTo>
                    <a:pt x="3187934" y="7489"/>
                  </a:lnTo>
                  <a:lnTo>
                    <a:pt x="3218211" y="27908"/>
                  </a:lnTo>
                  <a:lnTo>
                    <a:pt x="3238630" y="58185"/>
                  </a:lnTo>
                  <a:lnTo>
                    <a:pt x="3246120" y="95250"/>
                  </a:lnTo>
                  <a:lnTo>
                    <a:pt x="3246120" y="188213"/>
                  </a:lnTo>
                  <a:lnTo>
                    <a:pt x="3238630" y="225278"/>
                  </a:lnTo>
                  <a:lnTo>
                    <a:pt x="3218211" y="255555"/>
                  </a:lnTo>
                  <a:lnTo>
                    <a:pt x="3187934" y="275974"/>
                  </a:lnTo>
                  <a:lnTo>
                    <a:pt x="3150870" y="283463"/>
                  </a:lnTo>
                  <a:lnTo>
                    <a:pt x="95250" y="283463"/>
                  </a:lnTo>
                  <a:lnTo>
                    <a:pt x="58185" y="275974"/>
                  </a:lnTo>
                  <a:lnTo>
                    <a:pt x="27908" y="255555"/>
                  </a:lnTo>
                  <a:lnTo>
                    <a:pt x="7489" y="225278"/>
                  </a:lnTo>
                  <a:lnTo>
                    <a:pt x="0" y="188213"/>
                  </a:lnTo>
                  <a:lnTo>
                    <a:pt x="0" y="95250"/>
                  </a:lnTo>
                  <a:close/>
                </a:path>
              </a:pathLst>
            </a:custGeom>
            <a:ln w="7620">
              <a:solidFill>
                <a:srgbClr val="47367B"/>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9677400" y="3869436"/>
              <a:ext cx="3177540" cy="283463"/>
            </a:xfrm>
            <a:prstGeom prst="rect">
              <a:avLst/>
            </a:prstGeom>
          </p:spPr>
        </p:pic>
      </p:grpSp>
      <p:sp>
        <p:nvSpPr>
          <p:cNvPr id="16" name="object 16"/>
          <p:cNvSpPr txBox="1"/>
          <p:nvPr/>
        </p:nvSpPr>
        <p:spPr>
          <a:xfrm>
            <a:off x="13082396" y="3789121"/>
            <a:ext cx="790575" cy="36068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DFD5DE"/>
                </a:solidFill>
                <a:latin typeface="Malgun Gothic Semilight"/>
                <a:cs typeface="Malgun Gothic Semilight"/>
              </a:rPr>
              <a:t>97.9%</a:t>
            </a:r>
            <a:endParaRPr sz="2200">
              <a:latin typeface="Malgun Gothic Semilight"/>
              <a:cs typeface="Malgun Gothic Semilight"/>
            </a:endParaRPr>
          </a:p>
        </p:txBody>
      </p:sp>
      <p:sp>
        <p:nvSpPr>
          <p:cNvPr id="17" name="object 17"/>
          <p:cNvSpPr txBox="1"/>
          <p:nvPr/>
        </p:nvSpPr>
        <p:spPr>
          <a:xfrm>
            <a:off x="9666478" y="4408423"/>
            <a:ext cx="3587115" cy="1239520"/>
          </a:xfrm>
          <a:prstGeom prst="rect">
            <a:avLst/>
          </a:prstGeom>
        </p:spPr>
        <p:txBody>
          <a:bodyPr vert="horz" wrap="square" lIns="0" tIns="13335" rIns="0" bIns="0" rtlCol="0">
            <a:spAutoFit/>
          </a:bodyPr>
          <a:lstStyle/>
          <a:p>
            <a:pPr marL="12700">
              <a:lnSpc>
                <a:spcPct val="100000"/>
              </a:lnSpc>
              <a:spcBef>
                <a:spcPts val="105"/>
              </a:spcBef>
            </a:pPr>
            <a:r>
              <a:rPr sz="2300" spc="60" dirty="0">
                <a:solidFill>
                  <a:srgbClr val="DFD5DE"/>
                </a:solidFill>
                <a:latin typeface="Malgun Gothic Semilight"/>
                <a:cs typeface="Malgun Gothic Semilight"/>
              </a:rPr>
              <a:t>Академическая</a:t>
            </a:r>
            <a:r>
              <a:rPr sz="2300" spc="250" dirty="0">
                <a:solidFill>
                  <a:srgbClr val="DFD5DE"/>
                </a:solidFill>
                <a:latin typeface="Malgun Gothic Semilight"/>
                <a:cs typeface="Malgun Gothic Semilight"/>
              </a:rPr>
              <a:t> </a:t>
            </a:r>
            <a:r>
              <a:rPr sz="2300" spc="45" dirty="0">
                <a:solidFill>
                  <a:srgbClr val="DFD5DE"/>
                </a:solidFill>
                <a:latin typeface="Malgun Gothic Semilight"/>
                <a:cs typeface="Malgun Gothic Semilight"/>
              </a:rPr>
              <a:t>политика</a:t>
            </a:r>
            <a:endParaRPr sz="2300">
              <a:latin typeface="Malgun Gothic Semilight"/>
              <a:cs typeface="Malgun Gothic Semilight"/>
            </a:endParaRPr>
          </a:p>
          <a:p>
            <a:pPr marL="12700" marR="560070">
              <a:lnSpc>
                <a:spcPct val="138300"/>
              </a:lnSpc>
              <a:spcBef>
                <a:spcPts val="985"/>
              </a:spcBef>
            </a:pPr>
            <a:r>
              <a:rPr sz="1750" spc="80" dirty="0">
                <a:solidFill>
                  <a:srgbClr val="DFD5DE"/>
                </a:solidFill>
                <a:latin typeface="Tahoma"/>
                <a:cs typeface="Tahoma"/>
              </a:rPr>
              <a:t>Понимание</a:t>
            </a:r>
            <a:r>
              <a:rPr sz="1750" spc="-65" dirty="0">
                <a:solidFill>
                  <a:srgbClr val="DFD5DE"/>
                </a:solidFill>
                <a:latin typeface="Tahoma"/>
                <a:cs typeface="Tahoma"/>
              </a:rPr>
              <a:t> </a:t>
            </a:r>
            <a:r>
              <a:rPr sz="1750" spc="75" dirty="0">
                <a:solidFill>
                  <a:srgbClr val="DFD5DE"/>
                </a:solidFill>
                <a:latin typeface="Tahoma"/>
                <a:cs typeface="Tahoma"/>
              </a:rPr>
              <a:t>академических </a:t>
            </a:r>
            <a:r>
              <a:rPr sz="1750" spc="60" dirty="0">
                <a:solidFill>
                  <a:srgbClr val="DFD5DE"/>
                </a:solidFill>
                <a:latin typeface="Tahoma"/>
                <a:cs typeface="Tahoma"/>
              </a:rPr>
              <a:t>стандартов</a:t>
            </a:r>
            <a:endParaRPr sz="175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98142" rIns="0" bIns="0" rtlCol="0">
            <a:spAutoFit/>
          </a:bodyPr>
          <a:lstStyle/>
          <a:p>
            <a:pPr marL="12700">
              <a:lnSpc>
                <a:spcPct val="100000"/>
              </a:lnSpc>
              <a:spcBef>
                <a:spcPts val="105"/>
              </a:spcBef>
            </a:pPr>
            <a:r>
              <a:rPr spc="95" dirty="0"/>
              <a:t>Мероприятия</a:t>
            </a:r>
            <a:r>
              <a:rPr spc="390" dirty="0"/>
              <a:t> </a:t>
            </a:r>
            <a:r>
              <a:rPr dirty="0"/>
              <a:t>и</a:t>
            </a:r>
            <a:r>
              <a:rPr spc="120" dirty="0"/>
              <a:t> </a:t>
            </a:r>
            <a:r>
              <a:rPr spc="-10" dirty="0"/>
              <a:t>интересы</a:t>
            </a:r>
          </a:p>
        </p:txBody>
      </p:sp>
      <p:pic>
        <p:nvPicPr>
          <p:cNvPr id="3" name="object 3"/>
          <p:cNvPicPr/>
          <p:nvPr/>
        </p:nvPicPr>
        <p:blipFill>
          <a:blip r:embed="rId2" cstate="print"/>
          <a:stretch>
            <a:fillRect/>
          </a:stretch>
        </p:blipFill>
        <p:spPr>
          <a:xfrm>
            <a:off x="794004" y="3601211"/>
            <a:ext cx="566927" cy="566927"/>
          </a:xfrm>
          <a:prstGeom prst="rect">
            <a:avLst/>
          </a:prstGeom>
        </p:spPr>
      </p:pic>
      <p:sp>
        <p:nvSpPr>
          <p:cNvPr id="4" name="object 4"/>
          <p:cNvSpPr txBox="1"/>
          <p:nvPr/>
        </p:nvSpPr>
        <p:spPr>
          <a:xfrm>
            <a:off x="1631695" y="3573017"/>
            <a:ext cx="2663825" cy="1609090"/>
          </a:xfrm>
          <a:prstGeom prst="rect">
            <a:avLst/>
          </a:prstGeom>
        </p:spPr>
        <p:txBody>
          <a:bodyPr vert="horz" wrap="square" lIns="0" tIns="13335" rIns="0" bIns="0" rtlCol="0">
            <a:spAutoFit/>
          </a:bodyPr>
          <a:lstStyle/>
          <a:p>
            <a:pPr marL="12700">
              <a:lnSpc>
                <a:spcPct val="100000"/>
              </a:lnSpc>
              <a:spcBef>
                <a:spcPts val="105"/>
              </a:spcBef>
            </a:pPr>
            <a:r>
              <a:rPr sz="2300" spc="60" dirty="0">
                <a:solidFill>
                  <a:srgbClr val="DFD5DE"/>
                </a:solidFill>
                <a:latin typeface="Malgun Gothic Semilight"/>
                <a:cs typeface="Malgun Gothic Semilight"/>
              </a:rPr>
              <a:t>Интеллектуальные</a:t>
            </a:r>
            <a:endParaRPr sz="2300">
              <a:latin typeface="Malgun Gothic Semilight"/>
              <a:cs typeface="Malgun Gothic Semilight"/>
            </a:endParaRPr>
          </a:p>
          <a:p>
            <a:pPr marL="12700" marR="172720">
              <a:lnSpc>
                <a:spcPct val="138400"/>
              </a:lnSpc>
              <a:spcBef>
                <a:spcPts val="980"/>
              </a:spcBef>
            </a:pPr>
            <a:r>
              <a:rPr sz="1750" spc="80" dirty="0">
                <a:solidFill>
                  <a:srgbClr val="DFD5DE"/>
                </a:solidFill>
                <a:latin typeface="Tahoma"/>
                <a:cs typeface="Tahoma"/>
              </a:rPr>
              <a:t>93,98%</a:t>
            </a:r>
            <a:r>
              <a:rPr sz="1750" spc="-85" dirty="0">
                <a:solidFill>
                  <a:srgbClr val="DFD5DE"/>
                </a:solidFill>
                <a:latin typeface="Tahoma"/>
                <a:cs typeface="Tahoma"/>
              </a:rPr>
              <a:t> </a:t>
            </a:r>
            <a:r>
              <a:rPr sz="1750" spc="50" dirty="0">
                <a:solidFill>
                  <a:srgbClr val="DFD5DE"/>
                </a:solidFill>
                <a:latin typeface="Tahoma"/>
                <a:cs typeface="Tahoma"/>
              </a:rPr>
              <a:t>предпочитают </a:t>
            </a:r>
            <a:r>
              <a:rPr sz="1750" spc="40" dirty="0">
                <a:solidFill>
                  <a:srgbClr val="DFD5DE"/>
                </a:solidFill>
                <a:latin typeface="Tahoma"/>
                <a:cs typeface="Tahoma"/>
              </a:rPr>
              <a:t>интеллектуальные </a:t>
            </a:r>
            <a:r>
              <a:rPr sz="1750" spc="55" dirty="0">
                <a:solidFill>
                  <a:srgbClr val="DFD5DE"/>
                </a:solidFill>
                <a:latin typeface="Tahoma"/>
                <a:cs typeface="Tahoma"/>
              </a:rPr>
              <a:t>мероприятия</a:t>
            </a:r>
            <a:endParaRPr sz="1750">
              <a:latin typeface="Tahoma"/>
              <a:cs typeface="Tahoma"/>
            </a:endParaRPr>
          </a:p>
        </p:txBody>
      </p:sp>
      <p:pic>
        <p:nvPicPr>
          <p:cNvPr id="5" name="object 5"/>
          <p:cNvPicPr/>
          <p:nvPr/>
        </p:nvPicPr>
        <p:blipFill>
          <a:blip r:embed="rId2" cstate="print"/>
          <a:stretch>
            <a:fillRect/>
          </a:stretch>
        </p:blipFill>
        <p:spPr>
          <a:xfrm>
            <a:off x="5236464" y="3601211"/>
            <a:ext cx="566927" cy="566927"/>
          </a:xfrm>
          <a:prstGeom prst="rect">
            <a:avLst/>
          </a:prstGeom>
        </p:spPr>
      </p:pic>
      <p:sp>
        <p:nvSpPr>
          <p:cNvPr id="6" name="object 6"/>
          <p:cNvSpPr txBox="1"/>
          <p:nvPr/>
        </p:nvSpPr>
        <p:spPr>
          <a:xfrm>
            <a:off x="6074409" y="3573017"/>
            <a:ext cx="3068955" cy="1240155"/>
          </a:xfrm>
          <a:prstGeom prst="rect">
            <a:avLst/>
          </a:prstGeom>
        </p:spPr>
        <p:txBody>
          <a:bodyPr vert="horz" wrap="square" lIns="0" tIns="13335" rIns="0" bIns="0" rtlCol="0">
            <a:spAutoFit/>
          </a:bodyPr>
          <a:lstStyle/>
          <a:p>
            <a:pPr marL="12700">
              <a:lnSpc>
                <a:spcPct val="100000"/>
              </a:lnSpc>
              <a:spcBef>
                <a:spcPts val="105"/>
              </a:spcBef>
            </a:pPr>
            <a:r>
              <a:rPr sz="2300" spc="-10" dirty="0">
                <a:solidFill>
                  <a:srgbClr val="DFD5DE"/>
                </a:solidFill>
                <a:latin typeface="Malgun Gothic Semilight"/>
                <a:cs typeface="Malgun Gothic Semilight"/>
              </a:rPr>
              <a:t>Спортивные</a:t>
            </a:r>
            <a:endParaRPr sz="2300">
              <a:latin typeface="Malgun Gothic Semilight"/>
              <a:cs typeface="Malgun Gothic Semilight"/>
            </a:endParaRPr>
          </a:p>
          <a:p>
            <a:pPr marL="12700" marR="5080">
              <a:lnSpc>
                <a:spcPct val="138400"/>
              </a:lnSpc>
              <a:spcBef>
                <a:spcPts val="980"/>
              </a:spcBef>
            </a:pPr>
            <a:r>
              <a:rPr sz="1750" spc="-50" dirty="0">
                <a:solidFill>
                  <a:srgbClr val="DFD5DE"/>
                </a:solidFill>
                <a:latin typeface="Tahoma"/>
                <a:cs typeface="Tahoma"/>
              </a:rPr>
              <a:t>1,5%</a:t>
            </a:r>
            <a:r>
              <a:rPr sz="1750" spc="-60" dirty="0">
                <a:solidFill>
                  <a:srgbClr val="DFD5DE"/>
                </a:solidFill>
                <a:latin typeface="Tahoma"/>
                <a:cs typeface="Tahoma"/>
              </a:rPr>
              <a:t> </a:t>
            </a:r>
            <a:r>
              <a:rPr sz="1750" spc="65" dirty="0">
                <a:solidFill>
                  <a:srgbClr val="DFD5DE"/>
                </a:solidFill>
                <a:latin typeface="Tahoma"/>
                <a:cs typeface="Tahoma"/>
              </a:rPr>
              <a:t>выбирают</a:t>
            </a:r>
            <a:r>
              <a:rPr sz="1750" spc="-60" dirty="0">
                <a:solidFill>
                  <a:srgbClr val="DFD5DE"/>
                </a:solidFill>
                <a:latin typeface="Tahoma"/>
                <a:cs typeface="Tahoma"/>
              </a:rPr>
              <a:t> </a:t>
            </a:r>
            <a:r>
              <a:rPr sz="1750" spc="55" dirty="0">
                <a:solidFill>
                  <a:srgbClr val="DFD5DE"/>
                </a:solidFill>
                <a:latin typeface="Tahoma"/>
                <a:cs typeface="Tahoma"/>
              </a:rPr>
              <a:t>спортивные мероприятия</a:t>
            </a:r>
            <a:endParaRPr sz="1750">
              <a:latin typeface="Tahoma"/>
              <a:cs typeface="Tahoma"/>
            </a:endParaRPr>
          </a:p>
        </p:txBody>
      </p:sp>
      <p:pic>
        <p:nvPicPr>
          <p:cNvPr id="7" name="object 7"/>
          <p:cNvPicPr/>
          <p:nvPr/>
        </p:nvPicPr>
        <p:blipFill>
          <a:blip r:embed="rId2" cstate="print"/>
          <a:stretch>
            <a:fillRect/>
          </a:stretch>
        </p:blipFill>
        <p:spPr>
          <a:xfrm>
            <a:off x="9677400" y="3601211"/>
            <a:ext cx="566927" cy="566927"/>
          </a:xfrm>
          <a:prstGeom prst="rect">
            <a:avLst/>
          </a:prstGeom>
        </p:spPr>
      </p:pic>
      <p:sp>
        <p:nvSpPr>
          <p:cNvPr id="8" name="object 8"/>
          <p:cNvSpPr txBox="1"/>
          <p:nvPr/>
        </p:nvSpPr>
        <p:spPr>
          <a:xfrm>
            <a:off x="10516869" y="3573017"/>
            <a:ext cx="3036570" cy="376555"/>
          </a:xfrm>
          <a:prstGeom prst="rect">
            <a:avLst/>
          </a:prstGeom>
        </p:spPr>
        <p:txBody>
          <a:bodyPr vert="horz" wrap="square" lIns="0" tIns="13335" rIns="0" bIns="0" rtlCol="0">
            <a:spAutoFit/>
          </a:bodyPr>
          <a:lstStyle/>
          <a:p>
            <a:pPr marL="12700">
              <a:lnSpc>
                <a:spcPct val="100000"/>
              </a:lnSpc>
              <a:spcBef>
                <a:spcPts val="105"/>
              </a:spcBef>
            </a:pPr>
            <a:r>
              <a:rPr sz="2300" dirty="0">
                <a:solidFill>
                  <a:srgbClr val="DFD5DE"/>
                </a:solidFill>
                <a:latin typeface="Malgun Gothic Semilight"/>
                <a:cs typeface="Malgun Gothic Semilight"/>
              </a:rPr>
              <a:t>Личностное</a:t>
            </a:r>
            <a:r>
              <a:rPr sz="2300" spc="265" dirty="0">
                <a:solidFill>
                  <a:srgbClr val="DFD5DE"/>
                </a:solidFill>
                <a:latin typeface="Malgun Gothic Semilight"/>
                <a:cs typeface="Malgun Gothic Semilight"/>
              </a:rPr>
              <a:t> </a:t>
            </a:r>
            <a:r>
              <a:rPr sz="2300" spc="45" dirty="0">
                <a:solidFill>
                  <a:srgbClr val="DFD5DE"/>
                </a:solidFill>
                <a:latin typeface="Malgun Gothic Semilight"/>
                <a:cs typeface="Malgun Gothic Semilight"/>
              </a:rPr>
              <a:t>развитие</a:t>
            </a:r>
            <a:endParaRPr sz="2300">
              <a:latin typeface="Malgun Gothic Semilight"/>
              <a:cs typeface="Malgun Gothic Semilight"/>
            </a:endParaRPr>
          </a:p>
        </p:txBody>
      </p:sp>
      <p:sp>
        <p:nvSpPr>
          <p:cNvPr id="9" name="object 9"/>
          <p:cNvSpPr txBox="1"/>
          <p:nvPr/>
        </p:nvSpPr>
        <p:spPr>
          <a:xfrm>
            <a:off x="10516869" y="4421999"/>
            <a:ext cx="2945130" cy="762635"/>
          </a:xfrm>
          <a:prstGeom prst="rect">
            <a:avLst/>
          </a:prstGeom>
        </p:spPr>
        <p:txBody>
          <a:bodyPr vert="horz" wrap="square" lIns="0" tIns="114300" rIns="0" bIns="0" rtlCol="0">
            <a:spAutoFit/>
          </a:bodyPr>
          <a:lstStyle/>
          <a:p>
            <a:pPr marL="12700">
              <a:lnSpc>
                <a:spcPct val="100000"/>
              </a:lnSpc>
              <a:spcBef>
                <a:spcPts val="900"/>
              </a:spcBef>
            </a:pPr>
            <a:r>
              <a:rPr sz="1750" spc="-140" dirty="0">
                <a:solidFill>
                  <a:srgbClr val="DFD5DE"/>
                </a:solidFill>
                <a:latin typeface="Tahoma"/>
                <a:cs typeface="Tahoma"/>
              </a:rPr>
              <a:t>1,1%</a:t>
            </a:r>
            <a:r>
              <a:rPr sz="1750" spc="-30" dirty="0">
                <a:solidFill>
                  <a:srgbClr val="DFD5DE"/>
                </a:solidFill>
                <a:latin typeface="Tahoma"/>
                <a:cs typeface="Tahoma"/>
              </a:rPr>
              <a:t> </a:t>
            </a:r>
            <a:r>
              <a:rPr sz="1750" spc="65" dirty="0">
                <a:solidFill>
                  <a:srgbClr val="DFD5DE"/>
                </a:solidFill>
                <a:latin typeface="Tahoma"/>
                <a:cs typeface="Tahoma"/>
              </a:rPr>
              <a:t>интересуются</a:t>
            </a:r>
            <a:endParaRPr sz="1750">
              <a:latin typeface="Tahoma"/>
              <a:cs typeface="Tahoma"/>
            </a:endParaRPr>
          </a:p>
          <a:p>
            <a:pPr marL="12700">
              <a:lnSpc>
                <a:spcPct val="100000"/>
              </a:lnSpc>
              <a:spcBef>
                <a:spcPts val="805"/>
              </a:spcBef>
            </a:pPr>
            <a:r>
              <a:rPr sz="1750" spc="65" dirty="0">
                <a:solidFill>
                  <a:srgbClr val="DFD5DE"/>
                </a:solidFill>
                <a:latin typeface="Tahoma"/>
                <a:cs typeface="Tahoma"/>
              </a:rPr>
              <a:t>тренингами</a:t>
            </a:r>
            <a:r>
              <a:rPr sz="1750" spc="-35" dirty="0">
                <a:solidFill>
                  <a:srgbClr val="DFD5DE"/>
                </a:solidFill>
                <a:latin typeface="Tahoma"/>
                <a:cs typeface="Tahoma"/>
              </a:rPr>
              <a:t> </a:t>
            </a:r>
            <a:r>
              <a:rPr sz="1750" dirty="0">
                <a:solidFill>
                  <a:srgbClr val="DFD5DE"/>
                </a:solidFill>
                <a:latin typeface="Tahoma"/>
                <a:cs typeface="Tahoma"/>
              </a:rPr>
              <a:t>и</a:t>
            </a:r>
            <a:r>
              <a:rPr sz="1750" spc="-30" dirty="0">
                <a:solidFill>
                  <a:srgbClr val="DFD5DE"/>
                </a:solidFill>
                <a:latin typeface="Tahoma"/>
                <a:cs typeface="Tahoma"/>
              </a:rPr>
              <a:t> </a:t>
            </a:r>
            <a:r>
              <a:rPr sz="1750" spc="95" dirty="0">
                <a:solidFill>
                  <a:srgbClr val="DFD5DE"/>
                </a:solidFill>
                <a:latin typeface="Tahoma"/>
                <a:cs typeface="Tahoma"/>
              </a:rPr>
              <a:t>семинарами</a:t>
            </a:r>
            <a:endParaRPr sz="1750">
              <a:latin typeface="Tahoma"/>
              <a:cs typeface="Tahoma"/>
            </a:endParaRPr>
          </a:p>
        </p:txBody>
      </p:sp>
      <p:sp>
        <p:nvSpPr>
          <p:cNvPr id="10" name="object 10"/>
          <p:cNvSpPr txBox="1"/>
          <p:nvPr/>
        </p:nvSpPr>
        <p:spPr>
          <a:xfrm>
            <a:off x="781304" y="5840729"/>
            <a:ext cx="8722360" cy="292735"/>
          </a:xfrm>
          <a:prstGeom prst="rect">
            <a:avLst/>
          </a:prstGeom>
        </p:spPr>
        <p:txBody>
          <a:bodyPr vert="horz" wrap="square" lIns="0" tIns="12700" rIns="0" bIns="0" rtlCol="0">
            <a:spAutoFit/>
          </a:bodyPr>
          <a:lstStyle/>
          <a:p>
            <a:pPr marL="12700">
              <a:lnSpc>
                <a:spcPct val="100000"/>
              </a:lnSpc>
              <a:spcBef>
                <a:spcPts val="100"/>
              </a:spcBef>
            </a:pPr>
            <a:r>
              <a:rPr sz="1750" spc="70" dirty="0">
                <a:solidFill>
                  <a:srgbClr val="DFD5DE"/>
                </a:solidFill>
                <a:latin typeface="Tahoma"/>
                <a:cs typeface="Tahoma"/>
              </a:rPr>
              <a:t>Студенты</a:t>
            </a:r>
            <a:r>
              <a:rPr sz="1750" spc="-75" dirty="0">
                <a:solidFill>
                  <a:srgbClr val="DFD5DE"/>
                </a:solidFill>
                <a:latin typeface="Tahoma"/>
                <a:cs typeface="Tahoma"/>
              </a:rPr>
              <a:t> </a:t>
            </a:r>
            <a:r>
              <a:rPr sz="1750" spc="60" dirty="0">
                <a:solidFill>
                  <a:srgbClr val="DFD5DE"/>
                </a:solidFill>
                <a:latin typeface="Tahoma"/>
                <a:cs typeface="Tahoma"/>
              </a:rPr>
              <a:t>предпочитают</a:t>
            </a:r>
            <a:r>
              <a:rPr sz="1750" spc="-55" dirty="0">
                <a:solidFill>
                  <a:srgbClr val="DFD5DE"/>
                </a:solidFill>
                <a:latin typeface="Tahoma"/>
                <a:cs typeface="Tahoma"/>
              </a:rPr>
              <a:t> </a:t>
            </a:r>
            <a:r>
              <a:rPr sz="1750" spc="60" dirty="0">
                <a:solidFill>
                  <a:srgbClr val="DFD5DE"/>
                </a:solidFill>
                <a:latin typeface="Tahoma"/>
                <a:cs typeface="Tahoma"/>
              </a:rPr>
              <a:t>мероприятия,</a:t>
            </a:r>
            <a:r>
              <a:rPr sz="1750" spc="-15" dirty="0">
                <a:solidFill>
                  <a:srgbClr val="DFD5DE"/>
                </a:solidFill>
                <a:latin typeface="Tahoma"/>
                <a:cs typeface="Tahoma"/>
              </a:rPr>
              <a:t> </a:t>
            </a:r>
            <a:r>
              <a:rPr sz="1750" spc="95" dirty="0">
                <a:solidFill>
                  <a:srgbClr val="DFD5DE"/>
                </a:solidFill>
                <a:latin typeface="Tahoma"/>
                <a:cs typeface="Tahoma"/>
              </a:rPr>
              <a:t>способствующие</a:t>
            </a:r>
            <a:r>
              <a:rPr sz="1750" spc="-55" dirty="0">
                <a:solidFill>
                  <a:srgbClr val="DFD5DE"/>
                </a:solidFill>
                <a:latin typeface="Tahoma"/>
                <a:cs typeface="Tahoma"/>
              </a:rPr>
              <a:t> </a:t>
            </a:r>
            <a:r>
              <a:rPr sz="1750" spc="60" dirty="0">
                <a:solidFill>
                  <a:srgbClr val="DFD5DE"/>
                </a:solidFill>
                <a:latin typeface="Tahoma"/>
                <a:cs typeface="Tahoma"/>
              </a:rPr>
              <a:t>развитию</a:t>
            </a:r>
            <a:r>
              <a:rPr sz="1750" spc="-30" dirty="0">
                <a:solidFill>
                  <a:srgbClr val="DFD5DE"/>
                </a:solidFill>
                <a:latin typeface="Tahoma"/>
                <a:cs typeface="Tahoma"/>
              </a:rPr>
              <a:t> </a:t>
            </a:r>
            <a:r>
              <a:rPr sz="1750" dirty="0">
                <a:solidFill>
                  <a:srgbClr val="DFD5DE"/>
                </a:solidFill>
                <a:latin typeface="Tahoma"/>
                <a:cs typeface="Tahoma"/>
              </a:rPr>
              <a:t>и</a:t>
            </a:r>
            <a:r>
              <a:rPr sz="1750" spc="-45" dirty="0">
                <a:solidFill>
                  <a:srgbClr val="DFD5DE"/>
                </a:solidFill>
                <a:latin typeface="Tahoma"/>
                <a:cs typeface="Tahoma"/>
              </a:rPr>
              <a:t> </a:t>
            </a:r>
            <a:r>
              <a:rPr sz="1750" spc="65" dirty="0">
                <a:solidFill>
                  <a:srgbClr val="DFD5DE"/>
                </a:solidFill>
                <a:latin typeface="Tahoma"/>
                <a:cs typeface="Tahoma"/>
              </a:rPr>
              <a:t>обучению</a:t>
            </a:r>
            <a:endParaRPr sz="175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486400" cy="8229599"/>
          </a:xfrm>
          <a:prstGeom prst="rect">
            <a:avLst/>
          </a:prstGeom>
        </p:spPr>
      </p:pic>
      <p:sp>
        <p:nvSpPr>
          <p:cNvPr id="3" name="object 3"/>
          <p:cNvSpPr txBox="1">
            <a:spLocks noGrp="1"/>
          </p:cNvSpPr>
          <p:nvPr>
            <p:ph type="title"/>
          </p:nvPr>
        </p:nvSpPr>
        <p:spPr>
          <a:xfrm>
            <a:off x="6268339" y="984631"/>
            <a:ext cx="6823709" cy="735330"/>
          </a:xfrm>
          <a:prstGeom prst="rect">
            <a:avLst/>
          </a:prstGeom>
        </p:spPr>
        <p:txBody>
          <a:bodyPr vert="horz" wrap="square" lIns="0" tIns="13335" rIns="0" bIns="0" rtlCol="0">
            <a:spAutoFit/>
          </a:bodyPr>
          <a:lstStyle/>
          <a:p>
            <a:pPr marL="12700">
              <a:lnSpc>
                <a:spcPct val="100000"/>
              </a:lnSpc>
              <a:spcBef>
                <a:spcPts val="105"/>
              </a:spcBef>
            </a:pPr>
            <a:r>
              <a:rPr spc="55" dirty="0"/>
              <a:t>Социаль</a:t>
            </a:r>
            <a:r>
              <a:rPr spc="-710" dirty="0"/>
              <a:t> </a:t>
            </a:r>
            <a:r>
              <a:rPr spc="60" dirty="0"/>
              <a:t>ная</a:t>
            </a:r>
            <a:r>
              <a:rPr spc="415" dirty="0"/>
              <a:t> </a:t>
            </a:r>
            <a:r>
              <a:rPr spc="120" dirty="0"/>
              <a:t>поддержка</a:t>
            </a:r>
          </a:p>
        </p:txBody>
      </p:sp>
      <p:grpSp>
        <p:nvGrpSpPr>
          <p:cNvPr id="4" name="object 4"/>
          <p:cNvGrpSpPr/>
          <p:nvPr/>
        </p:nvGrpSpPr>
        <p:grpSpPr>
          <a:xfrm>
            <a:off x="6277355" y="2107692"/>
            <a:ext cx="3672840" cy="3171825"/>
            <a:chOff x="6277355" y="2107692"/>
            <a:chExt cx="3672840" cy="3171825"/>
          </a:xfrm>
        </p:grpSpPr>
        <p:sp>
          <p:nvSpPr>
            <p:cNvPr id="5" name="object 5"/>
            <p:cNvSpPr/>
            <p:nvPr/>
          </p:nvSpPr>
          <p:spPr>
            <a:xfrm>
              <a:off x="6281165" y="2111502"/>
              <a:ext cx="3665220" cy="3164205"/>
            </a:xfrm>
            <a:custGeom>
              <a:avLst/>
              <a:gdLst/>
              <a:ahLst/>
              <a:cxnLst/>
              <a:rect l="l" t="t" r="r" b="b"/>
              <a:pathLst>
                <a:path w="3665220" h="3164204">
                  <a:moveTo>
                    <a:pt x="3569969" y="0"/>
                  </a:moveTo>
                  <a:lnTo>
                    <a:pt x="95250" y="0"/>
                  </a:lnTo>
                  <a:lnTo>
                    <a:pt x="58185" y="7489"/>
                  </a:lnTo>
                  <a:lnTo>
                    <a:pt x="27908" y="27908"/>
                  </a:lnTo>
                  <a:lnTo>
                    <a:pt x="7489" y="58185"/>
                  </a:lnTo>
                  <a:lnTo>
                    <a:pt x="0" y="95250"/>
                  </a:lnTo>
                  <a:lnTo>
                    <a:pt x="0" y="3068574"/>
                  </a:lnTo>
                  <a:lnTo>
                    <a:pt x="7489" y="3105638"/>
                  </a:lnTo>
                  <a:lnTo>
                    <a:pt x="27908" y="3135915"/>
                  </a:lnTo>
                  <a:lnTo>
                    <a:pt x="58185" y="3156334"/>
                  </a:lnTo>
                  <a:lnTo>
                    <a:pt x="95250" y="3163824"/>
                  </a:lnTo>
                  <a:lnTo>
                    <a:pt x="3569969" y="3163824"/>
                  </a:lnTo>
                  <a:lnTo>
                    <a:pt x="3607034" y="3156334"/>
                  </a:lnTo>
                  <a:lnTo>
                    <a:pt x="3637311" y="3135915"/>
                  </a:lnTo>
                  <a:lnTo>
                    <a:pt x="3657730" y="3105638"/>
                  </a:lnTo>
                  <a:lnTo>
                    <a:pt x="3665219" y="3068574"/>
                  </a:lnTo>
                  <a:lnTo>
                    <a:pt x="3665219" y="95250"/>
                  </a:lnTo>
                  <a:lnTo>
                    <a:pt x="3657730" y="58185"/>
                  </a:lnTo>
                  <a:lnTo>
                    <a:pt x="3637311" y="27908"/>
                  </a:lnTo>
                  <a:lnTo>
                    <a:pt x="3607034" y="7489"/>
                  </a:lnTo>
                  <a:lnTo>
                    <a:pt x="3569969" y="0"/>
                  </a:lnTo>
                  <a:close/>
                </a:path>
              </a:pathLst>
            </a:custGeom>
            <a:solidFill>
              <a:srgbClr val="2E1D62"/>
            </a:solidFill>
          </p:spPr>
          <p:txBody>
            <a:bodyPr wrap="square" lIns="0" tIns="0" rIns="0" bIns="0" rtlCol="0"/>
            <a:lstStyle/>
            <a:p>
              <a:endParaRPr/>
            </a:p>
          </p:txBody>
        </p:sp>
        <p:sp>
          <p:nvSpPr>
            <p:cNvPr id="6" name="object 6"/>
            <p:cNvSpPr/>
            <p:nvPr/>
          </p:nvSpPr>
          <p:spPr>
            <a:xfrm>
              <a:off x="6281165" y="2111502"/>
              <a:ext cx="3665220" cy="3164205"/>
            </a:xfrm>
            <a:custGeom>
              <a:avLst/>
              <a:gdLst/>
              <a:ahLst/>
              <a:cxnLst/>
              <a:rect l="l" t="t" r="r" b="b"/>
              <a:pathLst>
                <a:path w="3665220" h="3164204">
                  <a:moveTo>
                    <a:pt x="0" y="95250"/>
                  </a:moveTo>
                  <a:lnTo>
                    <a:pt x="7489" y="58185"/>
                  </a:lnTo>
                  <a:lnTo>
                    <a:pt x="27908" y="27908"/>
                  </a:lnTo>
                  <a:lnTo>
                    <a:pt x="58185" y="7489"/>
                  </a:lnTo>
                  <a:lnTo>
                    <a:pt x="95250" y="0"/>
                  </a:lnTo>
                  <a:lnTo>
                    <a:pt x="3569969" y="0"/>
                  </a:lnTo>
                  <a:lnTo>
                    <a:pt x="3607034" y="7489"/>
                  </a:lnTo>
                  <a:lnTo>
                    <a:pt x="3637311" y="27908"/>
                  </a:lnTo>
                  <a:lnTo>
                    <a:pt x="3657730" y="58185"/>
                  </a:lnTo>
                  <a:lnTo>
                    <a:pt x="3665219" y="95250"/>
                  </a:lnTo>
                  <a:lnTo>
                    <a:pt x="3665219" y="3068574"/>
                  </a:lnTo>
                  <a:lnTo>
                    <a:pt x="3657730" y="3105638"/>
                  </a:lnTo>
                  <a:lnTo>
                    <a:pt x="3637311" y="3135915"/>
                  </a:lnTo>
                  <a:lnTo>
                    <a:pt x="3607034" y="3156334"/>
                  </a:lnTo>
                  <a:lnTo>
                    <a:pt x="3569969" y="3163824"/>
                  </a:lnTo>
                  <a:lnTo>
                    <a:pt x="95250" y="3163824"/>
                  </a:lnTo>
                  <a:lnTo>
                    <a:pt x="58185" y="3156334"/>
                  </a:lnTo>
                  <a:lnTo>
                    <a:pt x="27908" y="3135915"/>
                  </a:lnTo>
                  <a:lnTo>
                    <a:pt x="7489" y="3105638"/>
                  </a:lnTo>
                  <a:lnTo>
                    <a:pt x="0" y="3068574"/>
                  </a:lnTo>
                  <a:lnTo>
                    <a:pt x="0" y="95250"/>
                  </a:lnTo>
                  <a:close/>
                </a:path>
              </a:pathLst>
            </a:custGeom>
            <a:ln w="7620">
              <a:solidFill>
                <a:srgbClr val="47367B"/>
              </a:solidFill>
            </a:ln>
          </p:spPr>
          <p:txBody>
            <a:bodyPr wrap="square" lIns="0" tIns="0" rIns="0" bIns="0" rtlCol="0"/>
            <a:lstStyle/>
            <a:p>
              <a:endParaRPr/>
            </a:p>
          </p:txBody>
        </p:sp>
      </p:grpSp>
      <p:sp>
        <p:nvSpPr>
          <p:cNvPr id="7" name="object 7"/>
          <p:cNvSpPr txBox="1"/>
          <p:nvPr/>
        </p:nvSpPr>
        <p:spPr>
          <a:xfrm>
            <a:off x="6502654" y="2298293"/>
            <a:ext cx="3100705" cy="2366010"/>
          </a:xfrm>
          <a:prstGeom prst="rect">
            <a:avLst/>
          </a:prstGeom>
        </p:spPr>
        <p:txBody>
          <a:bodyPr vert="horz" wrap="square" lIns="0" tIns="30480" rIns="0" bIns="0" rtlCol="0">
            <a:spAutoFit/>
          </a:bodyPr>
          <a:lstStyle/>
          <a:p>
            <a:pPr marL="12700">
              <a:lnSpc>
                <a:spcPct val="100000"/>
              </a:lnSpc>
              <a:spcBef>
                <a:spcPts val="240"/>
              </a:spcBef>
            </a:pPr>
            <a:r>
              <a:rPr sz="2300" spc="-10" dirty="0">
                <a:solidFill>
                  <a:srgbClr val="DFD5DE"/>
                </a:solidFill>
                <a:latin typeface="Malgun Gothic Semilight"/>
                <a:cs typeface="Malgun Gothic Semilight"/>
              </a:rPr>
              <a:t>Высокая</a:t>
            </a:r>
            <a:endParaRPr sz="2300">
              <a:latin typeface="Malgun Gothic Semilight"/>
              <a:cs typeface="Malgun Gothic Semilight"/>
            </a:endParaRPr>
          </a:p>
          <a:p>
            <a:pPr marL="12700">
              <a:lnSpc>
                <a:spcPct val="100000"/>
              </a:lnSpc>
              <a:spcBef>
                <a:spcPts val="145"/>
              </a:spcBef>
            </a:pPr>
            <a:r>
              <a:rPr sz="2300" spc="50" dirty="0">
                <a:solidFill>
                  <a:srgbClr val="DFD5DE"/>
                </a:solidFill>
                <a:latin typeface="Malgun Gothic Semilight"/>
                <a:cs typeface="Malgun Gothic Semilight"/>
              </a:rPr>
              <a:t>удовлетворенность</a:t>
            </a:r>
            <a:endParaRPr sz="2300">
              <a:latin typeface="Malgun Gothic Semilight"/>
              <a:cs typeface="Malgun Gothic Semilight"/>
            </a:endParaRPr>
          </a:p>
          <a:p>
            <a:pPr marL="12700" marR="5080">
              <a:lnSpc>
                <a:spcPct val="138100"/>
              </a:lnSpc>
              <a:spcBef>
                <a:spcPts val="1020"/>
              </a:spcBef>
            </a:pPr>
            <a:r>
              <a:rPr sz="1750" spc="85" dirty="0">
                <a:solidFill>
                  <a:srgbClr val="DFD5DE"/>
                </a:solidFill>
                <a:latin typeface="Tahoma"/>
                <a:cs typeface="Tahoma"/>
              </a:rPr>
              <a:t>99,4%</a:t>
            </a:r>
            <a:r>
              <a:rPr sz="1750" spc="-80" dirty="0">
                <a:solidFill>
                  <a:srgbClr val="DFD5DE"/>
                </a:solidFill>
                <a:latin typeface="Tahoma"/>
                <a:cs typeface="Tahoma"/>
              </a:rPr>
              <a:t> </a:t>
            </a:r>
            <a:r>
              <a:rPr sz="1750" spc="70" dirty="0">
                <a:solidFill>
                  <a:srgbClr val="DFD5DE"/>
                </a:solidFill>
                <a:latin typeface="Tahoma"/>
                <a:cs typeface="Tahoma"/>
              </a:rPr>
              <a:t>довольны</a:t>
            </a:r>
            <a:r>
              <a:rPr sz="1750" spc="-75" dirty="0">
                <a:solidFill>
                  <a:srgbClr val="DFD5DE"/>
                </a:solidFill>
                <a:latin typeface="Tahoma"/>
                <a:cs typeface="Tahoma"/>
              </a:rPr>
              <a:t> </a:t>
            </a:r>
            <a:r>
              <a:rPr sz="1750" spc="70" dirty="0">
                <a:solidFill>
                  <a:srgbClr val="DFD5DE"/>
                </a:solidFill>
                <a:latin typeface="Tahoma"/>
                <a:cs typeface="Tahoma"/>
              </a:rPr>
              <a:t>оказанием социальной</a:t>
            </a:r>
            <a:r>
              <a:rPr sz="1750" spc="-55" dirty="0">
                <a:solidFill>
                  <a:srgbClr val="DFD5DE"/>
                </a:solidFill>
                <a:latin typeface="Tahoma"/>
                <a:cs typeface="Tahoma"/>
              </a:rPr>
              <a:t> </a:t>
            </a:r>
            <a:r>
              <a:rPr sz="1750" spc="70" dirty="0">
                <a:solidFill>
                  <a:srgbClr val="DFD5DE"/>
                </a:solidFill>
                <a:latin typeface="Tahoma"/>
                <a:cs typeface="Tahoma"/>
              </a:rPr>
              <a:t>поддержки </a:t>
            </a:r>
            <a:r>
              <a:rPr sz="1750" spc="55" dirty="0">
                <a:solidFill>
                  <a:srgbClr val="DFD5DE"/>
                </a:solidFill>
                <a:latin typeface="Tahoma"/>
                <a:cs typeface="Tahoma"/>
              </a:rPr>
              <a:t>(учебные</a:t>
            </a:r>
            <a:r>
              <a:rPr sz="1750" spc="-60" dirty="0">
                <a:solidFill>
                  <a:srgbClr val="DFD5DE"/>
                </a:solidFill>
                <a:latin typeface="Tahoma"/>
                <a:cs typeface="Tahoma"/>
              </a:rPr>
              <a:t> </a:t>
            </a:r>
            <a:r>
              <a:rPr sz="1750" spc="55" dirty="0">
                <a:solidFill>
                  <a:srgbClr val="DFD5DE"/>
                </a:solidFill>
                <a:latin typeface="Tahoma"/>
                <a:cs typeface="Tahoma"/>
              </a:rPr>
              <a:t>скидки, </a:t>
            </a:r>
            <a:r>
              <a:rPr sz="1750" spc="70" dirty="0">
                <a:solidFill>
                  <a:srgbClr val="DFD5DE"/>
                </a:solidFill>
                <a:latin typeface="Tahoma"/>
                <a:cs typeface="Tahoma"/>
              </a:rPr>
              <a:t>специальные</a:t>
            </a:r>
            <a:r>
              <a:rPr sz="1750" spc="-50" dirty="0">
                <a:solidFill>
                  <a:srgbClr val="DFD5DE"/>
                </a:solidFill>
                <a:latin typeface="Tahoma"/>
                <a:cs typeface="Tahoma"/>
              </a:rPr>
              <a:t> </a:t>
            </a:r>
            <a:r>
              <a:rPr sz="1750" spc="50" dirty="0">
                <a:solidFill>
                  <a:srgbClr val="DFD5DE"/>
                </a:solidFill>
                <a:latin typeface="Tahoma"/>
                <a:cs typeface="Tahoma"/>
              </a:rPr>
              <a:t>скидки)</a:t>
            </a:r>
            <a:endParaRPr sz="1750">
              <a:latin typeface="Tahoma"/>
              <a:cs typeface="Tahoma"/>
            </a:endParaRPr>
          </a:p>
        </p:txBody>
      </p:sp>
      <p:grpSp>
        <p:nvGrpSpPr>
          <p:cNvPr id="8" name="object 8"/>
          <p:cNvGrpSpPr/>
          <p:nvPr/>
        </p:nvGrpSpPr>
        <p:grpSpPr>
          <a:xfrm>
            <a:off x="10168128" y="2107692"/>
            <a:ext cx="3672840" cy="3171825"/>
            <a:chOff x="10168128" y="2107692"/>
            <a:chExt cx="3672840" cy="3171825"/>
          </a:xfrm>
        </p:grpSpPr>
        <p:sp>
          <p:nvSpPr>
            <p:cNvPr id="9" name="object 9"/>
            <p:cNvSpPr/>
            <p:nvPr/>
          </p:nvSpPr>
          <p:spPr>
            <a:xfrm>
              <a:off x="10171938" y="2111502"/>
              <a:ext cx="3665220" cy="3164205"/>
            </a:xfrm>
            <a:custGeom>
              <a:avLst/>
              <a:gdLst/>
              <a:ahLst/>
              <a:cxnLst/>
              <a:rect l="l" t="t" r="r" b="b"/>
              <a:pathLst>
                <a:path w="3665219" h="3164204">
                  <a:moveTo>
                    <a:pt x="3569969" y="0"/>
                  </a:moveTo>
                  <a:lnTo>
                    <a:pt x="95250" y="0"/>
                  </a:lnTo>
                  <a:lnTo>
                    <a:pt x="58185" y="7489"/>
                  </a:lnTo>
                  <a:lnTo>
                    <a:pt x="27908" y="27908"/>
                  </a:lnTo>
                  <a:lnTo>
                    <a:pt x="7489" y="58185"/>
                  </a:lnTo>
                  <a:lnTo>
                    <a:pt x="0" y="95250"/>
                  </a:lnTo>
                  <a:lnTo>
                    <a:pt x="0" y="3068574"/>
                  </a:lnTo>
                  <a:lnTo>
                    <a:pt x="7489" y="3105638"/>
                  </a:lnTo>
                  <a:lnTo>
                    <a:pt x="27908" y="3135915"/>
                  </a:lnTo>
                  <a:lnTo>
                    <a:pt x="58185" y="3156334"/>
                  </a:lnTo>
                  <a:lnTo>
                    <a:pt x="95250" y="3163824"/>
                  </a:lnTo>
                  <a:lnTo>
                    <a:pt x="3569969" y="3163824"/>
                  </a:lnTo>
                  <a:lnTo>
                    <a:pt x="3607034" y="3156334"/>
                  </a:lnTo>
                  <a:lnTo>
                    <a:pt x="3637311" y="3135915"/>
                  </a:lnTo>
                  <a:lnTo>
                    <a:pt x="3657730" y="3105638"/>
                  </a:lnTo>
                  <a:lnTo>
                    <a:pt x="3665219" y="3068574"/>
                  </a:lnTo>
                  <a:lnTo>
                    <a:pt x="3665219" y="95250"/>
                  </a:lnTo>
                  <a:lnTo>
                    <a:pt x="3657730" y="58185"/>
                  </a:lnTo>
                  <a:lnTo>
                    <a:pt x="3637311" y="27908"/>
                  </a:lnTo>
                  <a:lnTo>
                    <a:pt x="3607034" y="7489"/>
                  </a:lnTo>
                  <a:lnTo>
                    <a:pt x="3569969" y="0"/>
                  </a:lnTo>
                  <a:close/>
                </a:path>
              </a:pathLst>
            </a:custGeom>
            <a:solidFill>
              <a:srgbClr val="2E1D62"/>
            </a:solidFill>
          </p:spPr>
          <p:txBody>
            <a:bodyPr wrap="square" lIns="0" tIns="0" rIns="0" bIns="0" rtlCol="0"/>
            <a:lstStyle/>
            <a:p>
              <a:endParaRPr/>
            </a:p>
          </p:txBody>
        </p:sp>
        <p:sp>
          <p:nvSpPr>
            <p:cNvPr id="10" name="object 10"/>
            <p:cNvSpPr/>
            <p:nvPr/>
          </p:nvSpPr>
          <p:spPr>
            <a:xfrm>
              <a:off x="10171938" y="2111502"/>
              <a:ext cx="3665220" cy="3164205"/>
            </a:xfrm>
            <a:custGeom>
              <a:avLst/>
              <a:gdLst/>
              <a:ahLst/>
              <a:cxnLst/>
              <a:rect l="l" t="t" r="r" b="b"/>
              <a:pathLst>
                <a:path w="3665219" h="3164204">
                  <a:moveTo>
                    <a:pt x="0" y="95250"/>
                  </a:moveTo>
                  <a:lnTo>
                    <a:pt x="7489" y="58185"/>
                  </a:lnTo>
                  <a:lnTo>
                    <a:pt x="27908" y="27908"/>
                  </a:lnTo>
                  <a:lnTo>
                    <a:pt x="58185" y="7489"/>
                  </a:lnTo>
                  <a:lnTo>
                    <a:pt x="95250" y="0"/>
                  </a:lnTo>
                  <a:lnTo>
                    <a:pt x="3569969" y="0"/>
                  </a:lnTo>
                  <a:lnTo>
                    <a:pt x="3607034" y="7489"/>
                  </a:lnTo>
                  <a:lnTo>
                    <a:pt x="3637311" y="27908"/>
                  </a:lnTo>
                  <a:lnTo>
                    <a:pt x="3657730" y="58185"/>
                  </a:lnTo>
                  <a:lnTo>
                    <a:pt x="3665219" y="95250"/>
                  </a:lnTo>
                  <a:lnTo>
                    <a:pt x="3665219" y="3068574"/>
                  </a:lnTo>
                  <a:lnTo>
                    <a:pt x="3657730" y="3105638"/>
                  </a:lnTo>
                  <a:lnTo>
                    <a:pt x="3637311" y="3135915"/>
                  </a:lnTo>
                  <a:lnTo>
                    <a:pt x="3607034" y="3156334"/>
                  </a:lnTo>
                  <a:lnTo>
                    <a:pt x="3569969" y="3163824"/>
                  </a:lnTo>
                  <a:lnTo>
                    <a:pt x="95250" y="3163824"/>
                  </a:lnTo>
                  <a:lnTo>
                    <a:pt x="58185" y="3156334"/>
                  </a:lnTo>
                  <a:lnTo>
                    <a:pt x="27908" y="3135915"/>
                  </a:lnTo>
                  <a:lnTo>
                    <a:pt x="7489" y="3105638"/>
                  </a:lnTo>
                  <a:lnTo>
                    <a:pt x="0" y="3068574"/>
                  </a:lnTo>
                  <a:lnTo>
                    <a:pt x="0" y="95250"/>
                  </a:lnTo>
                  <a:close/>
                </a:path>
              </a:pathLst>
            </a:custGeom>
            <a:ln w="7620">
              <a:solidFill>
                <a:srgbClr val="47367B"/>
              </a:solidFill>
            </a:ln>
          </p:spPr>
          <p:txBody>
            <a:bodyPr wrap="square" lIns="0" tIns="0" rIns="0" bIns="0" rtlCol="0"/>
            <a:lstStyle/>
            <a:p>
              <a:endParaRPr/>
            </a:p>
          </p:txBody>
        </p:sp>
      </p:grpSp>
      <p:sp>
        <p:nvSpPr>
          <p:cNvPr id="11" name="object 11"/>
          <p:cNvSpPr txBox="1"/>
          <p:nvPr/>
        </p:nvSpPr>
        <p:spPr>
          <a:xfrm>
            <a:off x="10394695" y="2315972"/>
            <a:ext cx="3157855" cy="376555"/>
          </a:xfrm>
          <a:prstGeom prst="rect">
            <a:avLst/>
          </a:prstGeom>
        </p:spPr>
        <p:txBody>
          <a:bodyPr vert="horz" wrap="square" lIns="0" tIns="13335" rIns="0" bIns="0" rtlCol="0">
            <a:spAutoFit/>
          </a:bodyPr>
          <a:lstStyle/>
          <a:p>
            <a:pPr marL="12700">
              <a:lnSpc>
                <a:spcPct val="100000"/>
              </a:lnSpc>
              <a:spcBef>
                <a:spcPts val="105"/>
              </a:spcBef>
            </a:pPr>
            <a:r>
              <a:rPr sz="2300" dirty="0">
                <a:solidFill>
                  <a:srgbClr val="DFD5DE"/>
                </a:solidFill>
                <a:latin typeface="Malgun Gothic Semilight"/>
                <a:cs typeface="Malgun Gothic Semilight"/>
              </a:rPr>
              <a:t>Участие</a:t>
            </a:r>
            <a:r>
              <a:rPr sz="2300" spc="150" dirty="0">
                <a:solidFill>
                  <a:srgbClr val="DFD5DE"/>
                </a:solidFill>
                <a:latin typeface="Malgun Gothic Semilight"/>
                <a:cs typeface="Malgun Gothic Semilight"/>
              </a:rPr>
              <a:t> </a:t>
            </a:r>
            <a:r>
              <a:rPr sz="2300" dirty="0">
                <a:solidFill>
                  <a:srgbClr val="DFD5DE"/>
                </a:solidFill>
                <a:latin typeface="Malgun Gothic Semilight"/>
                <a:cs typeface="Malgun Gothic Semilight"/>
              </a:rPr>
              <a:t>в</a:t>
            </a:r>
            <a:r>
              <a:rPr sz="2300" spc="250" dirty="0">
                <a:solidFill>
                  <a:srgbClr val="DFD5DE"/>
                </a:solidFill>
                <a:latin typeface="Malgun Gothic Semilight"/>
                <a:cs typeface="Malgun Gothic Semilight"/>
              </a:rPr>
              <a:t> </a:t>
            </a:r>
            <a:r>
              <a:rPr sz="2300" spc="80" dirty="0">
                <a:solidFill>
                  <a:srgbClr val="DFD5DE"/>
                </a:solidFill>
                <a:latin typeface="Malgun Gothic Semilight"/>
                <a:cs typeface="Malgun Gothic Semilight"/>
              </a:rPr>
              <a:t>управлении</a:t>
            </a:r>
            <a:endParaRPr sz="2300">
              <a:latin typeface="Malgun Gothic Semilight"/>
              <a:cs typeface="Malgun Gothic Semilight"/>
            </a:endParaRPr>
          </a:p>
        </p:txBody>
      </p:sp>
      <p:sp>
        <p:nvSpPr>
          <p:cNvPr id="12" name="object 12"/>
          <p:cNvSpPr txBox="1"/>
          <p:nvPr/>
        </p:nvSpPr>
        <p:spPr>
          <a:xfrm>
            <a:off x="10394695" y="3164509"/>
            <a:ext cx="2927985" cy="1499870"/>
          </a:xfrm>
          <a:prstGeom prst="rect">
            <a:avLst/>
          </a:prstGeom>
        </p:spPr>
        <p:txBody>
          <a:bodyPr vert="horz" wrap="square" lIns="0" tIns="12700" rIns="0" bIns="0" rtlCol="0">
            <a:spAutoFit/>
          </a:bodyPr>
          <a:lstStyle/>
          <a:p>
            <a:pPr marL="12700" marR="5080">
              <a:lnSpc>
                <a:spcPct val="138100"/>
              </a:lnSpc>
              <a:spcBef>
                <a:spcPts val="100"/>
              </a:spcBef>
            </a:pPr>
            <a:r>
              <a:rPr sz="1750" spc="75" dirty="0">
                <a:solidFill>
                  <a:srgbClr val="DFD5DE"/>
                </a:solidFill>
                <a:latin typeface="Tahoma"/>
                <a:cs typeface="Tahoma"/>
              </a:rPr>
              <a:t>96,05%</a:t>
            </a:r>
            <a:r>
              <a:rPr sz="1750" spc="-80" dirty="0">
                <a:solidFill>
                  <a:srgbClr val="DFD5DE"/>
                </a:solidFill>
                <a:latin typeface="Tahoma"/>
                <a:cs typeface="Tahoma"/>
              </a:rPr>
              <a:t> </a:t>
            </a:r>
            <a:r>
              <a:rPr sz="1750" spc="80" dirty="0">
                <a:solidFill>
                  <a:srgbClr val="DFD5DE"/>
                </a:solidFill>
                <a:latin typeface="Tahoma"/>
                <a:cs typeface="Tahoma"/>
              </a:rPr>
              <a:t>используют</a:t>
            </a:r>
            <a:r>
              <a:rPr sz="1750" spc="-45" dirty="0">
                <a:solidFill>
                  <a:srgbClr val="DFD5DE"/>
                </a:solidFill>
                <a:latin typeface="Tahoma"/>
                <a:cs typeface="Tahoma"/>
              </a:rPr>
              <a:t> </a:t>
            </a:r>
            <a:r>
              <a:rPr sz="1750" spc="45" dirty="0">
                <a:solidFill>
                  <a:srgbClr val="DFD5DE"/>
                </a:solidFill>
                <a:latin typeface="Tahoma"/>
                <a:cs typeface="Tahoma"/>
              </a:rPr>
              <a:t>право </a:t>
            </a:r>
            <a:r>
              <a:rPr sz="1750" spc="85" dirty="0">
                <a:solidFill>
                  <a:srgbClr val="DFD5DE"/>
                </a:solidFill>
                <a:latin typeface="Tahoma"/>
                <a:cs typeface="Tahoma"/>
              </a:rPr>
              <a:t>голоса</a:t>
            </a:r>
            <a:r>
              <a:rPr sz="1750" spc="-70" dirty="0">
                <a:solidFill>
                  <a:srgbClr val="DFD5DE"/>
                </a:solidFill>
                <a:latin typeface="Tahoma"/>
                <a:cs typeface="Tahoma"/>
              </a:rPr>
              <a:t> </a:t>
            </a:r>
            <a:r>
              <a:rPr sz="1750" spc="75" dirty="0">
                <a:solidFill>
                  <a:srgbClr val="DFD5DE"/>
                </a:solidFill>
                <a:latin typeface="Tahoma"/>
                <a:cs typeface="Tahoma"/>
              </a:rPr>
              <a:t>через</a:t>
            </a:r>
            <a:r>
              <a:rPr sz="1750" spc="-40" dirty="0">
                <a:solidFill>
                  <a:srgbClr val="DFD5DE"/>
                </a:solidFill>
                <a:latin typeface="Tahoma"/>
                <a:cs typeface="Tahoma"/>
              </a:rPr>
              <a:t> </a:t>
            </a:r>
            <a:r>
              <a:rPr sz="1750" spc="75" dirty="0">
                <a:solidFill>
                  <a:srgbClr val="DFD5DE"/>
                </a:solidFill>
                <a:latin typeface="Tahoma"/>
                <a:cs typeface="Tahoma"/>
              </a:rPr>
              <a:t>участие</a:t>
            </a:r>
            <a:r>
              <a:rPr sz="1750" spc="-30" dirty="0">
                <a:solidFill>
                  <a:srgbClr val="DFD5DE"/>
                </a:solidFill>
                <a:latin typeface="Tahoma"/>
                <a:cs typeface="Tahoma"/>
              </a:rPr>
              <a:t> </a:t>
            </a:r>
            <a:r>
              <a:rPr sz="1750" spc="20" dirty="0">
                <a:solidFill>
                  <a:srgbClr val="DFD5DE"/>
                </a:solidFill>
                <a:latin typeface="Tahoma"/>
                <a:cs typeface="Tahoma"/>
              </a:rPr>
              <a:t>в </a:t>
            </a:r>
            <a:r>
              <a:rPr sz="1750" spc="90" dirty="0">
                <a:solidFill>
                  <a:srgbClr val="DFD5DE"/>
                </a:solidFill>
                <a:latin typeface="Tahoma"/>
                <a:cs typeface="Tahoma"/>
              </a:rPr>
              <a:t>комиссиях,</a:t>
            </a:r>
            <a:r>
              <a:rPr sz="1750" spc="-25" dirty="0">
                <a:solidFill>
                  <a:srgbClr val="DFD5DE"/>
                </a:solidFill>
                <a:latin typeface="Tahoma"/>
                <a:cs typeface="Tahoma"/>
              </a:rPr>
              <a:t> </a:t>
            </a:r>
            <a:r>
              <a:rPr sz="1750" spc="55" dirty="0">
                <a:solidFill>
                  <a:srgbClr val="DFD5DE"/>
                </a:solidFill>
                <a:latin typeface="Tahoma"/>
                <a:cs typeface="Tahoma"/>
              </a:rPr>
              <a:t>блог</a:t>
            </a:r>
            <a:r>
              <a:rPr sz="1750" spc="-35" dirty="0">
                <a:solidFill>
                  <a:srgbClr val="DFD5DE"/>
                </a:solidFill>
                <a:latin typeface="Tahoma"/>
                <a:cs typeface="Tahoma"/>
              </a:rPr>
              <a:t> </a:t>
            </a:r>
            <a:r>
              <a:rPr sz="1750" spc="50" dirty="0">
                <a:solidFill>
                  <a:srgbClr val="DFD5DE"/>
                </a:solidFill>
                <a:latin typeface="Tahoma"/>
                <a:cs typeface="Tahoma"/>
              </a:rPr>
              <a:t>ректора, </a:t>
            </a:r>
            <a:r>
              <a:rPr sz="1750" dirty="0">
                <a:solidFill>
                  <a:srgbClr val="DFD5DE"/>
                </a:solidFill>
                <a:latin typeface="Tahoma"/>
                <a:cs typeface="Tahoma"/>
              </a:rPr>
              <a:t>телефон</a:t>
            </a:r>
            <a:r>
              <a:rPr sz="1750" spc="150" dirty="0">
                <a:solidFill>
                  <a:srgbClr val="DFD5DE"/>
                </a:solidFill>
                <a:latin typeface="Tahoma"/>
                <a:cs typeface="Tahoma"/>
              </a:rPr>
              <a:t> </a:t>
            </a:r>
            <a:r>
              <a:rPr sz="1750" spc="60" dirty="0">
                <a:solidFill>
                  <a:srgbClr val="DFD5DE"/>
                </a:solidFill>
                <a:latin typeface="Tahoma"/>
                <a:cs typeface="Tahoma"/>
              </a:rPr>
              <a:t>доверия</a:t>
            </a:r>
            <a:endParaRPr sz="1750">
              <a:latin typeface="Tahoma"/>
              <a:cs typeface="Tahoma"/>
            </a:endParaRPr>
          </a:p>
        </p:txBody>
      </p:sp>
      <p:grpSp>
        <p:nvGrpSpPr>
          <p:cNvPr id="13" name="object 13"/>
          <p:cNvGrpSpPr/>
          <p:nvPr/>
        </p:nvGrpSpPr>
        <p:grpSpPr>
          <a:xfrm>
            <a:off x="6277355" y="5497067"/>
            <a:ext cx="7564120" cy="1711960"/>
            <a:chOff x="6277355" y="5497067"/>
            <a:chExt cx="7564120" cy="1711960"/>
          </a:xfrm>
        </p:grpSpPr>
        <p:sp>
          <p:nvSpPr>
            <p:cNvPr id="14" name="object 14"/>
            <p:cNvSpPr/>
            <p:nvPr/>
          </p:nvSpPr>
          <p:spPr>
            <a:xfrm>
              <a:off x="6281165" y="5500877"/>
              <a:ext cx="7556500" cy="1704339"/>
            </a:xfrm>
            <a:custGeom>
              <a:avLst/>
              <a:gdLst/>
              <a:ahLst/>
              <a:cxnLst/>
              <a:rect l="l" t="t" r="r" b="b"/>
              <a:pathLst>
                <a:path w="7556500" h="1704340">
                  <a:moveTo>
                    <a:pt x="7460615" y="0"/>
                  </a:moveTo>
                  <a:lnTo>
                    <a:pt x="95376" y="0"/>
                  </a:lnTo>
                  <a:lnTo>
                    <a:pt x="58239" y="7491"/>
                  </a:lnTo>
                  <a:lnTo>
                    <a:pt x="27924" y="27924"/>
                  </a:lnTo>
                  <a:lnTo>
                    <a:pt x="7491" y="58239"/>
                  </a:lnTo>
                  <a:lnTo>
                    <a:pt x="0" y="95377"/>
                  </a:lnTo>
                  <a:lnTo>
                    <a:pt x="0" y="1608505"/>
                  </a:lnTo>
                  <a:lnTo>
                    <a:pt x="7491" y="1645608"/>
                  </a:lnTo>
                  <a:lnTo>
                    <a:pt x="27924" y="1675909"/>
                  </a:lnTo>
                  <a:lnTo>
                    <a:pt x="58239" y="1696339"/>
                  </a:lnTo>
                  <a:lnTo>
                    <a:pt x="95376" y="1703832"/>
                  </a:lnTo>
                  <a:lnTo>
                    <a:pt x="7460615" y="1703832"/>
                  </a:lnTo>
                  <a:lnTo>
                    <a:pt x="7497752" y="1696339"/>
                  </a:lnTo>
                  <a:lnTo>
                    <a:pt x="7528067" y="1675909"/>
                  </a:lnTo>
                  <a:lnTo>
                    <a:pt x="7548500" y="1645608"/>
                  </a:lnTo>
                  <a:lnTo>
                    <a:pt x="7555992" y="1608505"/>
                  </a:lnTo>
                  <a:lnTo>
                    <a:pt x="7555992" y="95377"/>
                  </a:lnTo>
                  <a:lnTo>
                    <a:pt x="7548500" y="58239"/>
                  </a:lnTo>
                  <a:lnTo>
                    <a:pt x="7528067" y="27924"/>
                  </a:lnTo>
                  <a:lnTo>
                    <a:pt x="7497752" y="7491"/>
                  </a:lnTo>
                  <a:lnTo>
                    <a:pt x="7460615" y="0"/>
                  </a:lnTo>
                  <a:close/>
                </a:path>
              </a:pathLst>
            </a:custGeom>
            <a:solidFill>
              <a:srgbClr val="2E1D62"/>
            </a:solidFill>
          </p:spPr>
          <p:txBody>
            <a:bodyPr wrap="square" lIns="0" tIns="0" rIns="0" bIns="0" rtlCol="0"/>
            <a:lstStyle/>
            <a:p>
              <a:endParaRPr/>
            </a:p>
          </p:txBody>
        </p:sp>
        <p:sp>
          <p:nvSpPr>
            <p:cNvPr id="15" name="object 15"/>
            <p:cNvSpPr/>
            <p:nvPr/>
          </p:nvSpPr>
          <p:spPr>
            <a:xfrm>
              <a:off x="6281165" y="5500877"/>
              <a:ext cx="7556500" cy="1704339"/>
            </a:xfrm>
            <a:custGeom>
              <a:avLst/>
              <a:gdLst/>
              <a:ahLst/>
              <a:cxnLst/>
              <a:rect l="l" t="t" r="r" b="b"/>
              <a:pathLst>
                <a:path w="7556500" h="1704340">
                  <a:moveTo>
                    <a:pt x="0" y="95377"/>
                  </a:moveTo>
                  <a:lnTo>
                    <a:pt x="7491" y="58239"/>
                  </a:lnTo>
                  <a:lnTo>
                    <a:pt x="27924" y="27924"/>
                  </a:lnTo>
                  <a:lnTo>
                    <a:pt x="58239" y="7491"/>
                  </a:lnTo>
                  <a:lnTo>
                    <a:pt x="95376" y="0"/>
                  </a:lnTo>
                  <a:lnTo>
                    <a:pt x="7460615" y="0"/>
                  </a:lnTo>
                  <a:lnTo>
                    <a:pt x="7497752" y="7491"/>
                  </a:lnTo>
                  <a:lnTo>
                    <a:pt x="7528067" y="27924"/>
                  </a:lnTo>
                  <a:lnTo>
                    <a:pt x="7548500" y="58239"/>
                  </a:lnTo>
                  <a:lnTo>
                    <a:pt x="7555992" y="95377"/>
                  </a:lnTo>
                  <a:lnTo>
                    <a:pt x="7555992" y="1608505"/>
                  </a:lnTo>
                  <a:lnTo>
                    <a:pt x="7548500" y="1645608"/>
                  </a:lnTo>
                  <a:lnTo>
                    <a:pt x="7528067" y="1675909"/>
                  </a:lnTo>
                  <a:lnTo>
                    <a:pt x="7497752" y="1696339"/>
                  </a:lnTo>
                  <a:lnTo>
                    <a:pt x="7460615" y="1703832"/>
                  </a:lnTo>
                  <a:lnTo>
                    <a:pt x="95376" y="1703832"/>
                  </a:lnTo>
                  <a:lnTo>
                    <a:pt x="58239" y="1696339"/>
                  </a:lnTo>
                  <a:lnTo>
                    <a:pt x="27924" y="1675909"/>
                  </a:lnTo>
                  <a:lnTo>
                    <a:pt x="7491" y="1645608"/>
                  </a:lnTo>
                  <a:lnTo>
                    <a:pt x="0" y="1608505"/>
                  </a:lnTo>
                  <a:lnTo>
                    <a:pt x="0" y="95377"/>
                  </a:lnTo>
                  <a:close/>
                </a:path>
              </a:pathLst>
            </a:custGeom>
            <a:ln w="7620">
              <a:solidFill>
                <a:srgbClr val="47367B"/>
              </a:solidFill>
            </a:ln>
          </p:spPr>
          <p:txBody>
            <a:bodyPr wrap="square" lIns="0" tIns="0" rIns="0" bIns="0" rtlCol="0"/>
            <a:lstStyle/>
            <a:p>
              <a:endParaRPr/>
            </a:p>
          </p:txBody>
        </p:sp>
      </p:grpSp>
      <p:sp>
        <p:nvSpPr>
          <p:cNvPr id="16" name="object 16"/>
          <p:cNvSpPr txBox="1"/>
          <p:nvPr/>
        </p:nvSpPr>
        <p:spPr>
          <a:xfrm>
            <a:off x="6502654" y="5706871"/>
            <a:ext cx="6436360" cy="1240155"/>
          </a:xfrm>
          <a:prstGeom prst="rect">
            <a:avLst/>
          </a:prstGeom>
        </p:spPr>
        <p:txBody>
          <a:bodyPr vert="horz" wrap="square" lIns="0" tIns="12700" rIns="0" bIns="0" rtlCol="0">
            <a:spAutoFit/>
          </a:bodyPr>
          <a:lstStyle/>
          <a:p>
            <a:pPr marL="12700">
              <a:lnSpc>
                <a:spcPct val="100000"/>
              </a:lnSpc>
              <a:spcBef>
                <a:spcPts val="100"/>
              </a:spcBef>
            </a:pPr>
            <a:r>
              <a:rPr sz="2300" spc="55" dirty="0">
                <a:solidFill>
                  <a:srgbClr val="DFD5DE"/>
                </a:solidFill>
                <a:latin typeface="Malgun Gothic Semilight"/>
                <a:cs typeface="Malgun Gothic Semilight"/>
              </a:rPr>
              <a:t>Здоровый</a:t>
            </a:r>
            <a:r>
              <a:rPr sz="2300" spc="145" dirty="0">
                <a:solidFill>
                  <a:srgbClr val="DFD5DE"/>
                </a:solidFill>
                <a:latin typeface="Malgun Gothic Semilight"/>
                <a:cs typeface="Malgun Gothic Semilight"/>
              </a:rPr>
              <a:t> </a:t>
            </a:r>
            <a:r>
              <a:rPr sz="2300" dirty="0">
                <a:solidFill>
                  <a:srgbClr val="DFD5DE"/>
                </a:solidFill>
                <a:latin typeface="Malgun Gothic Semilight"/>
                <a:cs typeface="Malgun Gothic Semilight"/>
              </a:rPr>
              <a:t>образ</a:t>
            </a:r>
            <a:r>
              <a:rPr sz="2300" spc="165" dirty="0">
                <a:solidFill>
                  <a:srgbClr val="DFD5DE"/>
                </a:solidFill>
                <a:latin typeface="Malgun Gothic Semilight"/>
                <a:cs typeface="Malgun Gothic Semilight"/>
              </a:rPr>
              <a:t> </a:t>
            </a:r>
            <a:r>
              <a:rPr sz="2300" spc="-20" dirty="0">
                <a:solidFill>
                  <a:srgbClr val="DFD5DE"/>
                </a:solidFill>
                <a:latin typeface="Malgun Gothic Semilight"/>
                <a:cs typeface="Malgun Gothic Semilight"/>
              </a:rPr>
              <a:t>жизни</a:t>
            </a:r>
            <a:endParaRPr sz="2300">
              <a:latin typeface="Malgun Gothic Semilight"/>
              <a:cs typeface="Malgun Gothic Semilight"/>
            </a:endParaRPr>
          </a:p>
          <a:p>
            <a:pPr marL="12700" marR="5080">
              <a:lnSpc>
                <a:spcPct val="138300"/>
              </a:lnSpc>
              <a:spcBef>
                <a:spcPts val="990"/>
              </a:spcBef>
            </a:pPr>
            <a:r>
              <a:rPr sz="1750" spc="55" dirty="0">
                <a:solidFill>
                  <a:srgbClr val="DFD5DE"/>
                </a:solidFill>
                <a:latin typeface="Tahoma"/>
                <a:cs typeface="Tahoma"/>
              </a:rPr>
              <a:t>97,85%</a:t>
            </a:r>
            <a:r>
              <a:rPr sz="1750" spc="-40" dirty="0">
                <a:solidFill>
                  <a:srgbClr val="DFD5DE"/>
                </a:solidFill>
                <a:latin typeface="Tahoma"/>
                <a:cs typeface="Tahoma"/>
              </a:rPr>
              <a:t> </a:t>
            </a:r>
            <a:r>
              <a:rPr sz="1750" spc="55" dirty="0">
                <a:solidFill>
                  <a:srgbClr val="DFD5DE"/>
                </a:solidFill>
                <a:latin typeface="Tahoma"/>
                <a:cs typeface="Tahoma"/>
              </a:rPr>
              <a:t>считают,</a:t>
            </a:r>
            <a:r>
              <a:rPr sz="1750" spc="-10" dirty="0">
                <a:solidFill>
                  <a:srgbClr val="DFD5DE"/>
                </a:solidFill>
                <a:latin typeface="Tahoma"/>
                <a:cs typeface="Tahoma"/>
              </a:rPr>
              <a:t> </a:t>
            </a:r>
            <a:r>
              <a:rPr sz="1750" dirty="0">
                <a:solidFill>
                  <a:srgbClr val="DFD5DE"/>
                </a:solidFill>
                <a:latin typeface="Tahoma"/>
                <a:cs typeface="Tahoma"/>
              </a:rPr>
              <a:t>что</a:t>
            </a:r>
            <a:r>
              <a:rPr sz="1750" spc="-20" dirty="0">
                <a:solidFill>
                  <a:srgbClr val="DFD5DE"/>
                </a:solidFill>
                <a:latin typeface="Tahoma"/>
                <a:cs typeface="Tahoma"/>
              </a:rPr>
              <a:t> </a:t>
            </a:r>
            <a:r>
              <a:rPr sz="1750" spc="75" dirty="0">
                <a:solidFill>
                  <a:srgbClr val="DFD5DE"/>
                </a:solidFill>
                <a:latin typeface="Tahoma"/>
                <a:cs typeface="Tahoma"/>
              </a:rPr>
              <a:t>условия</a:t>
            </a:r>
            <a:r>
              <a:rPr sz="1750" spc="-5" dirty="0">
                <a:solidFill>
                  <a:srgbClr val="DFD5DE"/>
                </a:solidFill>
                <a:latin typeface="Tahoma"/>
                <a:cs typeface="Tahoma"/>
              </a:rPr>
              <a:t> </a:t>
            </a:r>
            <a:r>
              <a:rPr sz="1750" spc="65" dirty="0">
                <a:solidFill>
                  <a:srgbClr val="DFD5DE"/>
                </a:solidFill>
                <a:latin typeface="Tahoma"/>
                <a:cs typeface="Tahoma"/>
              </a:rPr>
              <a:t>университета</a:t>
            </a:r>
            <a:r>
              <a:rPr sz="1750" spc="10" dirty="0">
                <a:solidFill>
                  <a:srgbClr val="DFD5DE"/>
                </a:solidFill>
                <a:latin typeface="Tahoma"/>
                <a:cs typeface="Tahoma"/>
              </a:rPr>
              <a:t> </a:t>
            </a:r>
            <a:r>
              <a:rPr sz="1750" spc="80" dirty="0">
                <a:solidFill>
                  <a:srgbClr val="DFD5DE"/>
                </a:solidFill>
                <a:latin typeface="Tahoma"/>
                <a:cs typeface="Tahoma"/>
              </a:rPr>
              <a:t>способствуют </a:t>
            </a:r>
            <a:r>
              <a:rPr sz="1750" spc="70" dirty="0">
                <a:solidFill>
                  <a:srgbClr val="DFD5DE"/>
                </a:solidFill>
                <a:latin typeface="Tahoma"/>
                <a:cs typeface="Tahoma"/>
              </a:rPr>
              <a:t>формированию</a:t>
            </a:r>
            <a:r>
              <a:rPr sz="1750" spc="-30" dirty="0">
                <a:solidFill>
                  <a:srgbClr val="DFD5DE"/>
                </a:solidFill>
                <a:latin typeface="Tahoma"/>
                <a:cs typeface="Tahoma"/>
              </a:rPr>
              <a:t> </a:t>
            </a:r>
            <a:r>
              <a:rPr sz="1750" spc="85" dirty="0">
                <a:solidFill>
                  <a:srgbClr val="DFD5DE"/>
                </a:solidFill>
                <a:latin typeface="Tahoma"/>
                <a:cs typeface="Tahoma"/>
              </a:rPr>
              <a:t>ЗОЖ</a:t>
            </a:r>
            <a:endParaRPr sz="175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947</Words>
  <Application>Microsoft Office PowerPoint</Application>
  <PresentationFormat>Произвольный</PresentationFormat>
  <Paragraphs>134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Malgun Gothic Semilight</vt:lpstr>
      <vt:lpstr>Arial</vt:lpstr>
      <vt:lpstr>Calibri</vt:lpstr>
      <vt:lpstr>Tahoma</vt:lpstr>
      <vt:lpstr>Times New Roman</vt:lpstr>
      <vt:lpstr>Office Theme</vt:lpstr>
      <vt:lpstr>Анализ эффективности воспитательной работы в университете (по результатам социологического</vt:lpstr>
      <vt:lpstr>Масштаб исследования</vt:lpstr>
      <vt:lpstr>Структура участников</vt:lpstr>
      <vt:lpstr>Уровень удовлетворенности</vt:lpstr>
      <vt:lpstr>Доступность информации</vt:lpstr>
      <vt:lpstr>Конфликты и их решение</vt:lpstr>
      <vt:lpstr>Знакомство с документами</vt:lpstr>
      <vt:lpstr>Мероприятия и интересы</vt:lpstr>
      <vt:lpstr>Социаль ная поддержка</vt:lpstr>
      <vt:lpstr>Предложения студентов</vt:lpstr>
      <vt:lpstr>Презентация PowerPoint</vt:lpstr>
      <vt:lpstr>Рекомендации и решения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cp:revision>
  <dcterms:created xsi:type="dcterms:W3CDTF">2026-04-02T06:54:56Z</dcterms:created>
  <dcterms:modified xsi:type="dcterms:W3CDTF">2026-04-02T06:59:55Z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2026-03-20T00:00:00Z</vt:filetime>
  </property>
  <property fmtid="{D5CDD505-2E9C-101B-9397-08002B2CF9AE}" pid="3" name="Creator">
    <vt:lpwstr>Microsoft® PowerPoint® 2016</vt:lpwstr>
  </property>
  <property fmtid="{D5CDD505-2E9C-101B-9397-08002B2CF9AE}" pid="4" name="LastSaved">
    <vt:filetime>2026-04-02T00:00:00Z</vt:filetime>
  </property>
  <property fmtid="{D5CDD505-2E9C-101B-9397-08002B2CF9AE}" pid="5" name="Producer">
    <vt:lpwstr>Microsoft® PowerPoint® 2016</vt:lpwstr>
  </property>
</Properties>
</file>